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58" r:id="rId7"/>
    <p:sldId id="259" r:id="rId8"/>
    <p:sldId id="283" r:id="rId9"/>
    <p:sldId id="279" r:id="rId10"/>
    <p:sldId id="260" r:id="rId11"/>
    <p:sldId id="280" r:id="rId12"/>
    <p:sldId id="281" r:id="rId13"/>
    <p:sldId id="284" r:id="rId14"/>
    <p:sldId id="285" r:id="rId15"/>
    <p:sldId id="286" r:id="rId16"/>
    <p:sldId id="287" r:id="rId17"/>
    <p:sldId id="289" r:id="rId18"/>
    <p:sldId id="288"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0DC"/>
    <a:srgbClr val="D7D1DD"/>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F37480-A914-48D0-BDEC-6B087D975678}" v="8" dt="2022-10-23T06:41:19.144"/>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22" autoAdjust="0"/>
    <p:restoredTop sz="94641" autoAdjust="0"/>
  </p:normalViewPr>
  <p:slideViewPr>
    <p:cSldViewPr snapToGrid="0">
      <p:cViewPr>
        <p:scale>
          <a:sx n="70" d="100"/>
          <a:sy n="70" d="100"/>
        </p:scale>
        <p:origin x="989" y="32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10/23/2022</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10/23/2022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support.google.com/fit/answer/10477667?hl=en" TargetMode="External"/><Relationship Id="rId2" Type="http://schemas.openxmlformats.org/officeDocument/2006/relationships/hyperlink" Target="https://support.google.com/fit/answer/6075066?hl=en&amp;co=GENIE.Platform%3DAndroid" TargetMode="External"/><Relationship Id="rId1" Type="http://schemas.openxmlformats.org/officeDocument/2006/relationships/slideLayout" Target="../slideLayouts/slideLayout4.xml"/><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tackoverflow.com/"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person&#10;&#10;Description automatically generated">
            <a:extLst>
              <a:ext uri="{FF2B5EF4-FFF2-40B4-BE49-F238E27FC236}">
                <a16:creationId xmlns:a16="http://schemas.microsoft.com/office/drawing/2014/main" id="{1142EF4D-49AB-3559-0450-C760AB1EF5B1}"/>
              </a:ext>
            </a:extLst>
          </p:cNvPr>
          <p:cNvPicPr>
            <a:picLocks noGrp="1" noChangeAspect="1"/>
          </p:cNvPicPr>
          <p:nvPr>
            <p:ph type="pic" sz="quarter" idx="13"/>
          </p:nvPr>
        </p:nvPicPr>
        <p:blipFill>
          <a:blip r:embed="rId2"/>
          <a:srcRect l="7730" r="7730"/>
          <a:stretch>
            <a:fillRect/>
          </a:stretch>
        </p:blipFill>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63480" y="1425102"/>
            <a:ext cx="5828520" cy="2297812"/>
          </a:xfrm>
        </p:spPr>
        <p:txBody>
          <a:bodyPr/>
          <a:lstStyle/>
          <a:p>
            <a:r>
              <a:rPr lang="en-US" dirty="0"/>
              <a:t>Health care app</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8864082" y="3271484"/>
            <a:ext cx="2733869" cy="315032"/>
          </a:xfrm>
        </p:spPr>
        <p:txBody>
          <a:bodyPr>
            <a:normAutofit fontScale="77500" lnSpcReduction="20000"/>
          </a:bodyPr>
          <a:lstStyle/>
          <a:p>
            <a:r>
              <a:rPr lang="en-US" dirty="0"/>
              <a:t>By team </a:t>
            </a:r>
            <a:r>
              <a:rPr lang="en-US" dirty="0" err="1"/>
              <a:t>TEAM</a:t>
            </a:r>
            <a:endParaRPr lang="en-US" dirty="0"/>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903431" y="371262"/>
            <a:ext cx="5563715" cy="2743878"/>
          </a:xfrm>
        </p:spPr>
        <p:txBody>
          <a:bodyPr/>
          <a:lstStyle/>
          <a:p>
            <a:r>
              <a:rPr lang="en-US" noProof="0" dirty="0"/>
              <a:t>Emergency situation</a:t>
            </a:r>
            <a:endParaRPr lang="en-US" dirty="0"/>
          </a:p>
        </p:txBody>
      </p:sp>
      <p:sp>
        <p:nvSpPr>
          <p:cNvPr id="3" name="TextBox 2">
            <a:extLst>
              <a:ext uri="{FF2B5EF4-FFF2-40B4-BE49-F238E27FC236}">
                <a16:creationId xmlns:a16="http://schemas.microsoft.com/office/drawing/2014/main" id="{B787FCBC-8FCF-5BA5-5374-3108572D6A6A}"/>
              </a:ext>
            </a:extLst>
          </p:cNvPr>
          <p:cNvSpPr txBox="1"/>
          <p:nvPr/>
        </p:nvSpPr>
        <p:spPr>
          <a:xfrm>
            <a:off x="1013468" y="1611149"/>
            <a:ext cx="10657114" cy="3647152"/>
          </a:xfrm>
          <a:prstGeom prst="rect">
            <a:avLst/>
          </a:prstGeom>
          <a:noFill/>
        </p:spPr>
        <p:txBody>
          <a:bodyPr wrap="square">
            <a:spAutoFit/>
          </a:bodyPr>
          <a:lstStyle/>
          <a:p>
            <a:pPr indent="0">
              <a:buNone/>
            </a:pPr>
            <a:r>
              <a:rPr lang="en-US" sz="2100" dirty="0">
                <a:solidFill>
                  <a:schemeClr val="bg1"/>
                </a:solidFill>
              </a:rPr>
              <a:t>For severe cases like pregnancy, </a:t>
            </a:r>
            <a:r>
              <a:rPr lang="en-IN" sz="2100" dirty="0">
                <a:solidFill>
                  <a:schemeClr val="bg1"/>
                </a:solidFill>
              </a:rPr>
              <a:t>cardiac arrest, shock , seizures our app provides a special service.</a:t>
            </a:r>
            <a:br>
              <a:rPr lang="en-IN" sz="2100" dirty="0">
                <a:solidFill>
                  <a:schemeClr val="bg1"/>
                </a:solidFill>
              </a:rPr>
            </a:br>
            <a:endParaRPr lang="en-IN" sz="2100" dirty="0">
              <a:solidFill>
                <a:schemeClr val="bg1"/>
              </a:solidFill>
            </a:endParaRPr>
          </a:p>
          <a:p>
            <a:pPr indent="0">
              <a:buNone/>
            </a:pPr>
            <a:endParaRPr lang="en-IN" sz="2100" dirty="0">
              <a:solidFill>
                <a:schemeClr val="bg1"/>
              </a:solidFill>
            </a:endParaRPr>
          </a:p>
          <a:p>
            <a:pPr indent="0">
              <a:buNone/>
            </a:pPr>
            <a:endParaRPr lang="en-IN" sz="2100" dirty="0">
              <a:solidFill>
                <a:schemeClr val="bg1"/>
              </a:solidFill>
            </a:endParaRPr>
          </a:p>
          <a:p>
            <a:r>
              <a:rPr lang="en-IN" sz="2100" dirty="0">
                <a:solidFill>
                  <a:schemeClr val="bg1"/>
                </a:solidFill>
              </a:rPr>
              <a:t>Here we notify the nearest hospital to send ambulance as soon as possible to the given address.</a:t>
            </a:r>
          </a:p>
          <a:p>
            <a:pPr indent="0">
              <a:buNone/>
            </a:pPr>
            <a:endParaRPr lang="en-IN" sz="2100" dirty="0">
              <a:solidFill>
                <a:schemeClr val="bg1"/>
              </a:solidFill>
            </a:endParaRPr>
          </a:p>
          <a:p>
            <a:pPr indent="0">
              <a:buNone/>
            </a:pPr>
            <a:endParaRPr lang="en-IN" sz="2100" dirty="0">
              <a:solidFill>
                <a:schemeClr val="bg1"/>
              </a:solidFill>
            </a:endParaRPr>
          </a:p>
          <a:p>
            <a:r>
              <a:rPr lang="en-IN" sz="2100" dirty="0">
                <a:solidFill>
                  <a:schemeClr val="bg1"/>
                </a:solidFill>
              </a:rPr>
              <a:t>We also provide the patient with Pre-arrival instructions until the ambulance arrives</a:t>
            </a:r>
          </a:p>
          <a:p>
            <a:pPr indent="0">
              <a:buNone/>
            </a:pPr>
            <a:endParaRPr lang="en-IN" sz="2100" dirty="0">
              <a:solidFill>
                <a:schemeClr val="bg1"/>
              </a:solidFill>
            </a:endParaRPr>
          </a:p>
        </p:txBody>
      </p:sp>
      <p:pic>
        <p:nvPicPr>
          <p:cNvPr id="6" name="Graphic 5" descr="Arrow: Rotate left outline">
            <a:extLst>
              <a:ext uri="{FF2B5EF4-FFF2-40B4-BE49-F238E27FC236}">
                <a16:creationId xmlns:a16="http://schemas.microsoft.com/office/drawing/2014/main" id="{6BF50DE4-7A35-1BC0-5F1B-C7CFF6858B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49457">
            <a:off x="240741" y="2436497"/>
            <a:ext cx="914400" cy="914400"/>
          </a:xfrm>
          <a:prstGeom prst="rect">
            <a:avLst/>
          </a:prstGeom>
        </p:spPr>
      </p:pic>
      <p:pic>
        <p:nvPicPr>
          <p:cNvPr id="11" name="Graphic 10" descr="Arrow: Rotate left outline">
            <a:extLst>
              <a:ext uri="{FF2B5EF4-FFF2-40B4-BE49-F238E27FC236}">
                <a16:creationId xmlns:a16="http://schemas.microsoft.com/office/drawing/2014/main" id="{DA95B496-A66B-A3BF-00F4-E959BC2EB5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796200" flipH="1">
            <a:off x="10776292" y="3650392"/>
            <a:ext cx="984407" cy="984407"/>
          </a:xfrm>
          <a:prstGeom prst="rect">
            <a:avLst/>
          </a:prstGeom>
        </p:spPr>
      </p:pic>
    </p:spTree>
    <p:extLst>
      <p:ext uri="{BB962C8B-B14F-4D97-AF65-F5344CB8AC3E}">
        <p14:creationId xmlns:p14="http://schemas.microsoft.com/office/powerpoint/2010/main" val="1574777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903431" y="371262"/>
            <a:ext cx="5563715" cy="2743878"/>
          </a:xfrm>
        </p:spPr>
        <p:txBody>
          <a:bodyPr/>
          <a:lstStyle/>
          <a:p>
            <a:r>
              <a:rPr lang="en" dirty="0"/>
              <a:t>Reminders</a:t>
            </a:r>
            <a:endParaRPr lang="en-US" dirty="0"/>
          </a:p>
        </p:txBody>
      </p:sp>
      <p:sp>
        <p:nvSpPr>
          <p:cNvPr id="3" name="TextBox 2">
            <a:extLst>
              <a:ext uri="{FF2B5EF4-FFF2-40B4-BE49-F238E27FC236}">
                <a16:creationId xmlns:a16="http://schemas.microsoft.com/office/drawing/2014/main" id="{B787FCBC-8FCF-5BA5-5374-3108572D6A6A}"/>
              </a:ext>
            </a:extLst>
          </p:cNvPr>
          <p:cNvSpPr txBox="1"/>
          <p:nvPr/>
        </p:nvSpPr>
        <p:spPr>
          <a:xfrm>
            <a:off x="1013468" y="1611149"/>
            <a:ext cx="10657114" cy="3970318"/>
          </a:xfrm>
          <a:prstGeom prst="rect">
            <a:avLst/>
          </a:prstGeom>
          <a:noFill/>
        </p:spPr>
        <p:txBody>
          <a:bodyPr wrap="square">
            <a:spAutoFit/>
          </a:bodyPr>
          <a:lstStyle/>
          <a:p>
            <a:r>
              <a:rPr lang="en-US" sz="2100" dirty="0">
                <a:solidFill>
                  <a:schemeClr val="bg1"/>
                </a:solidFill>
              </a:rPr>
              <a:t>Reminder consists of various things like</a:t>
            </a:r>
          </a:p>
          <a:p>
            <a:pPr marL="742950" lvl="1" indent="-285750">
              <a:buFont typeface="Arial" panose="020B0604020202020204" pitchFamily="34" charset="0"/>
              <a:buChar char="•"/>
            </a:pPr>
            <a:r>
              <a:rPr lang="en-US" sz="2100" dirty="0">
                <a:solidFill>
                  <a:schemeClr val="bg1"/>
                </a:solidFill>
              </a:rPr>
              <a:t> medicine reminder</a:t>
            </a:r>
          </a:p>
          <a:p>
            <a:pPr marL="742950" lvl="1" indent="-285750">
              <a:buFont typeface="Arial" panose="020B0604020202020204" pitchFamily="34" charset="0"/>
              <a:buChar char="•"/>
            </a:pPr>
            <a:r>
              <a:rPr lang="en-US" sz="2100" dirty="0">
                <a:solidFill>
                  <a:schemeClr val="bg1"/>
                </a:solidFill>
              </a:rPr>
              <a:t> appointment reminder</a:t>
            </a:r>
          </a:p>
          <a:p>
            <a:pPr marL="742950" lvl="1" indent="-285750">
              <a:buFont typeface="Arial" panose="020B0604020202020204" pitchFamily="34" charset="0"/>
              <a:buChar char="•"/>
            </a:pPr>
            <a:r>
              <a:rPr lang="en-US" sz="2100" dirty="0">
                <a:solidFill>
                  <a:schemeClr val="bg1"/>
                </a:solidFill>
              </a:rPr>
              <a:t> check-up reminder</a:t>
            </a:r>
          </a:p>
          <a:p>
            <a:pPr marL="742950" lvl="1" indent="-285750">
              <a:buFont typeface="Arial" panose="020B0604020202020204" pitchFamily="34" charset="0"/>
              <a:buChar char="•"/>
            </a:pPr>
            <a:r>
              <a:rPr lang="en-US" sz="2100" dirty="0">
                <a:solidFill>
                  <a:schemeClr val="bg1"/>
                </a:solidFill>
              </a:rPr>
              <a:t> exercise reminder</a:t>
            </a:r>
          </a:p>
          <a:p>
            <a:pPr indent="0">
              <a:buNone/>
            </a:pPr>
            <a:endParaRPr lang="en-IN" sz="2100" dirty="0">
              <a:solidFill>
                <a:schemeClr val="bg1"/>
              </a:solidFill>
            </a:endParaRPr>
          </a:p>
          <a:p>
            <a:pPr indent="0">
              <a:buNone/>
            </a:pPr>
            <a:endParaRPr lang="en-IN" sz="2100" dirty="0">
              <a:solidFill>
                <a:schemeClr val="bg1"/>
              </a:solidFill>
            </a:endParaRPr>
          </a:p>
          <a:p>
            <a:pPr marL="114300" indent="0">
              <a:buNone/>
            </a:pPr>
            <a:r>
              <a:rPr lang="en-US" sz="2100" dirty="0">
                <a:solidFill>
                  <a:schemeClr val="bg1"/>
                </a:solidFill>
              </a:rPr>
              <a:t>The reminder is set by the doctors. This helps the patient in taking medicines regularly and thus improving overall health of the patient.</a:t>
            </a:r>
            <a:endParaRPr lang="en-IN" sz="2100" dirty="0">
              <a:solidFill>
                <a:schemeClr val="bg1"/>
              </a:solidFill>
            </a:endParaRPr>
          </a:p>
          <a:p>
            <a:pPr indent="0">
              <a:buNone/>
            </a:pPr>
            <a:endParaRPr lang="en-IN" sz="2100" dirty="0">
              <a:solidFill>
                <a:schemeClr val="bg1"/>
              </a:solidFill>
            </a:endParaRPr>
          </a:p>
          <a:p>
            <a:pPr indent="0">
              <a:buNone/>
            </a:pPr>
            <a:endParaRPr lang="en-IN" sz="2100" dirty="0">
              <a:solidFill>
                <a:schemeClr val="bg1"/>
              </a:solidFill>
            </a:endParaRPr>
          </a:p>
          <a:p>
            <a:pPr indent="0">
              <a:buNone/>
            </a:pPr>
            <a:endParaRPr lang="en-IN" sz="2100" dirty="0">
              <a:solidFill>
                <a:schemeClr val="bg1"/>
              </a:solidFill>
            </a:endParaRPr>
          </a:p>
        </p:txBody>
      </p:sp>
      <p:pic>
        <p:nvPicPr>
          <p:cNvPr id="6" name="Graphic 5" descr="Arrow: Rotate left outline">
            <a:extLst>
              <a:ext uri="{FF2B5EF4-FFF2-40B4-BE49-F238E27FC236}">
                <a16:creationId xmlns:a16="http://schemas.microsoft.com/office/drawing/2014/main" id="{6BF50DE4-7A35-1BC0-5F1B-C7CFF6858B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49457">
            <a:off x="286969" y="2685175"/>
            <a:ext cx="887691" cy="914400"/>
          </a:xfrm>
          <a:prstGeom prst="rect">
            <a:avLst/>
          </a:prstGeom>
        </p:spPr>
      </p:pic>
    </p:spTree>
    <p:extLst>
      <p:ext uri="{BB962C8B-B14F-4D97-AF65-F5344CB8AC3E}">
        <p14:creationId xmlns:p14="http://schemas.microsoft.com/office/powerpoint/2010/main" val="3974470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948043" y="879802"/>
            <a:ext cx="5563715" cy="2743878"/>
          </a:xfrm>
        </p:spPr>
        <p:txBody>
          <a:bodyPr/>
          <a:lstStyle/>
          <a:p>
            <a:r>
              <a:rPr lang="en-IN" dirty="0"/>
              <a:t>Medicine Store</a:t>
            </a:r>
            <a:endParaRPr lang="en-US" dirty="0"/>
          </a:p>
        </p:txBody>
      </p:sp>
      <p:sp>
        <p:nvSpPr>
          <p:cNvPr id="3" name="TextBox 2">
            <a:extLst>
              <a:ext uri="{FF2B5EF4-FFF2-40B4-BE49-F238E27FC236}">
                <a16:creationId xmlns:a16="http://schemas.microsoft.com/office/drawing/2014/main" id="{B787FCBC-8FCF-5BA5-5374-3108572D6A6A}"/>
              </a:ext>
            </a:extLst>
          </p:cNvPr>
          <p:cNvSpPr txBox="1"/>
          <p:nvPr/>
        </p:nvSpPr>
        <p:spPr>
          <a:xfrm>
            <a:off x="870816" y="2526990"/>
            <a:ext cx="10657114" cy="2031325"/>
          </a:xfrm>
          <a:prstGeom prst="rect">
            <a:avLst/>
          </a:prstGeom>
          <a:noFill/>
        </p:spPr>
        <p:txBody>
          <a:bodyPr wrap="square">
            <a:spAutoFit/>
          </a:bodyPr>
          <a:lstStyle/>
          <a:p>
            <a:r>
              <a:rPr lang="en-US" sz="2100" dirty="0">
                <a:solidFill>
                  <a:schemeClr val="bg1"/>
                </a:solidFill>
              </a:rPr>
              <a:t>While prescribing the medicine, the doctor orders the medicine via the app to the patient.</a:t>
            </a:r>
          </a:p>
          <a:p>
            <a:endParaRPr lang="en-US" sz="2100" dirty="0">
              <a:solidFill>
                <a:schemeClr val="bg1"/>
              </a:solidFill>
            </a:endParaRPr>
          </a:p>
          <a:p>
            <a:r>
              <a:rPr lang="en-US" sz="2100" dirty="0">
                <a:solidFill>
                  <a:schemeClr val="bg1"/>
                </a:solidFill>
              </a:rPr>
              <a:t>The patient can track the status of his/her order and can also gets notified by a call when the order arrives.</a:t>
            </a:r>
          </a:p>
          <a:p>
            <a:pPr indent="0">
              <a:buNone/>
            </a:pPr>
            <a:endParaRPr lang="en-IN" sz="2100" dirty="0">
              <a:solidFill>
                <a:schemeClr val="bg1"/>
              </a:solidFill>
            </a:endParaRPr>
          </a:p>
          <a:p>
            <a:pPr indent="0">
              <a:buNone/>
            </a:pPr>
            <a:endParaRPr lang="en-IN" sz="2100" dirty="0">
              <a:solidFill>
                <a:schemeClr val="bg1"/>
              </a:solidFill>
            </a:endParaRPr>
          </a:p>
        </p:txBody>
      </p:sp>
      <p:pic>
        <p:nvPicPr>
          <p:cNvPr id="2" name="Graphic 1" descr="Arrow: Rotate left outline">
            <a:extLst>
              <a:ext uri="{FF2B5EF4-FFF2-40B4-BE49-F238E27FC236}">
                <a16:creationId xmlns:a16="http://schemas.microsoft.com/office/drawing/2014/main" id="{CA12BB4A-A7FE-2AFF-0A33-849E37E28C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796200" flipH="1">
            <a:off x="11337393" y="2736456"/>
            <a:ext cx="757365" cy="757365"/>
          </a:xfrm>
          <a:prstGeom prst="rect">
            <a:avLst/>
          </a:prstGeom>
        </p:spPr>
      </p:pic>
    </p:spTree>
    <p:extLst>
      <p:ext uri="{BB962C8B-B14F-4D97-AF65-F5344CB8AC3E}">
        <p14:creationId xmlns:p14="http://schemas.microsoft.com/office/powerpoint/2010/main" val="29700330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903431" y="371262"/>
            <a:ext cx="5563715" cy="2743878"/>
          </a:xfrm>
        </p:spPr>
        <p:txBody>
          <a:bodyPr/>
          <a:lstStyle/>
          <a:p>
            <a:r>
              <a:rPr lang="en-IN" sz="2800" cap="all" spc="400" dirty="0">
                <a:ln w="19050">
                  <a:solidFill>
                    <a:schemeClr val="bg1"/>
                  </a:solidFill>
                </a:ln>
                <a:noFill/>
                <a:latin typeface="+mj-lt"/>
                <a:ea typeface="+mj-ea"/>
                <a:cs typeface="+mj-cs"/>
              </a:rPr>
              <a:t>Exercise record</a:t>
            </a:r>
          </a:p>
        </p:txBody>
      </p:sp>
      <p:sp>
        <p:nvSpPr>
          <p:cNvPr id="3" name="TextBox 2">
            <a:extLst>
              <a:ext uri="{FF2B5EF4-FFF2-40B4-BE49-F238E27FC236}">
                <a16:creationId xmlns:a16="http://schemas.microsoft.com/office/drawing/2014/main" id="{B787FCBC-8FCF-5BA5-5374-3108572D6A6A}"/>
              </a:ext>
            </a:extLst>
          </p:cNvPr>
          <p:cNvSpPr txBox="1"/>
          <p:nvPr/>
        </p:nvSpPr>
        <p:spPr>
          <a:xfrm>
            <a:off x="936784" y="1743201"/>
            <a:ext cx="10657114" cy="3647152"/>
          </a:xfrm>
          <a:prstGeom prst="rect">
            <a:avLst/>
          </a:prstGeom>
          <a:noFill/>
        </p:spPr>
        <p:txBody>
          <a:bodyPr wrap="square">
            <a:spAutoFit/>
          </a:bodyPr>
          <a:lstStyle/>
          <a:p>
            <a:r>
              <a:rPr lang="en-IN" sz="2100" dirty="0">
                <a:solidFill>
                  <a:schemeClr val="bg1"/>
                </a:solidFill>
              </a:rPr>
              <a:t>The exercises recommended by the doctor will be fed by the doctor in app. The app will remind user of the activities and also keep record of the daily activities done by the patient.</a:t>
            </a:r>
          </a:p>
          <a:p>
            <a:endParaRPr lang="en-IN" sz="2100" dirty="0">
              <a:solidFill>
                <a:schemeClr val="bg1"/>
              </a:solidFill>
            </a:endParaRPr>
          </a:p>
          <a:p>
            <a:r>
              <a:rPr lang="en-IN" sz="2100" dirty="0">
                <a:solidFill>
                  <a:schemeClr val="bg1"/>
                </a:solidFill>
              </a:rPr>
              <a:t>Tracking of steps walked, calories burnt, etc. </a:t>
            </a:r>
          </a:p>
          <a:p>
            <a:endParaRPr lang="en-IN" sz="2100" dirty="0">
              <a:solidFill>
                <a:schemeClr val="bg1"/>
              </a:solidFill>
            </a:endParaRPr>
          </a:p>
          <a:p>
            <a:r>
              <a:rPr lang="en-IN" sz="2100" dirty="0">
                <a:solidFill>
                  <a:schemeClr val="bg1"/>
                </a:solidFill>
              </a:rPr>
              <a:t>We will add this type of technology in our app.</a:t>
            </a:r>
            <a:br>
              <a:rPr lang="en-IN" sz="2100" dirty="0">
                <a:solidFill>
                  <a:schemeClr val="bg1"/>
                </a:solidFill>
              </a:rPr>
            </a:br>
            <a:r>
              <a:rPr lang="en-IN" sz="2100" dirty="0">
                <a:solidFill>
                  <a:schemeClr val="bg1"/>
                </a:solidFill>
              </a:rPr>
              <a:t>Link - </a:t>
            </a:r>
            <a:r>
              <a:rPr lang="en-IN" sz="2100" dirty="0">
                <a:solidFill>
                  <a:schemeClr val="bg1"/>
                </a:solidFill>
                <a:hlinkClick r:id="rId2"/>
              </a:rPr>
              <a:t>here</a:t>
            </a:r>
            <a:br>
              <a:rPr lang="en-IN" sz="2100" dirty="0">
                <a:solidFill>
                  <a:schemeClr val="bg1"/>
                </a:solidFill>
              </a:rPr>
            </a:br>
            <a:endParaRPr lang="en-IN" sz="2100" dirty="0">
              <a:solidFill>
                <a:schemeClr val="bg1"/>
              </a:solidFill>
            </a:endParaRPr>
          </a:p>
          <a:p>
            <a:r>
              <a:rPr lang="en-IN" sz="2100" dirty="0">
                <a:solidFill>
                  <a:schemeClr val="bg1"/>
                </a:solidFill>
              </a:rPr>
              <a:t>E.g. Tracking of heart rate.</a:t>
            </a:r>
            <a:br>
              <a:rPr lang="en-IN" sz="2100" dirty="0">
                <a:solidFill>
                  <a:schemeClr val="bg1"/>
                </a:solidFill>
              </a:rPr>
            </a:br>
            <a:r>
              <a:rPr lang="en-IN" sz="2100" dirty="0">
                <a:solidFill>
                  <a:schemeClr val="bg1"/>
                </a:solidFill>
              </a:rPr>
              <a:t>Link - </a:t>
            </a:r>
            <a:r>
              <a:rPr lang="en-IN" sz="2100" dirty="0">
                <a:solidFill>
                  <a:schemeClr val="bg1"/>
                </a:solidFill>
                <a:hlinkClick r:id="rId3"/>
              </a:rPr>
              <a:t>here</a:t>
            </a:r>
            <a:br>
              <a:rPr lang="en-IN" sz="2100" dirty="0">
                <a:solidFill>
                  <a:schemeClr val="bg1"/>
                </a:solidFill>
              </a:rPr>
            </a:br>
            <a:endParaRPr lang="en-IN" sz="2100" dirty="0">
              <a:solidFill>
                <a:schemeClr val="bg1"/>
              </a:solidFill>
            </a:endParaRPr>
          </a:p>
        </p:txBody>
      </p:sp>
      <p:pic>
        <p:nvPicPr>
          <p:cNvPr id="6" name="Graphic 5" descr="Arrow: Rotate left outline">
            <a:extLst>
              <a:ext uri="{FF2B5EF4-FFF2-40B4-BE49-F238E27FC236}">
                <a16:creationId xmlns:a16="http://schemas.microsoft.com/office/drawing/2014/main" id="{6BF50DE4-7A35-1BC0-5F1B-C7CFF6858B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949457">
            <a:off x="193087" y="2162661"/>
            <a:ext cx="887691" cy="914400"/>
          </a:xfrm>
          <a:prstGeom prst="rect">
            <a:avLst/>
          </a:prstGeom>
        </p:spPr>
      </p:pic>
      <p:pic>
        <p:nvPicPr>
          <p:cNvPr id="2" name="Graphic 1" descr="Arrow: Rotate left outline">
            <a:extLst>
              <a:ext uri="{FF2B5EF4-FFF2-40B4-BE49-F238E27FC236}">
                <a16:creationId xmlns:a16="http://schemas.microsoft.com/office/drawing/2014/main" id="{E244CD1C-130C-2AC7-0E69-F5E965D175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452319" flipH="1">
            <a:off x="11356292" y="3333641"/>
            <a:ext cx="848654" cy="848654"/>
          </a:xfrm>
          <a:prstGeom prst="rect">
            <a:avLst/>
          </a:prstGeom>
        </p:spPr>
      </p:pic>
    </p:spTree>
    <p:extLst>
      <p:ext uri="{BB962C8B-B14F-4D97-AF65-F5344CB8AC3E}">
        <p14:creationId xmlns:p14="http://schemas.microsoft.com/office/powerpoint/2010/main" val="17166272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088489" y="839347"/>
            <a:ext cx="5563715" cy="2743878"/>
          </a:xfrm>
        </p:spPr>
        <p:txBody>
          <a:bodyPr/>
          <a:lstStyle/>
          <a:p>
            <a:r>
              <a:rPr lang="en-IN" sz="2800" cap="all" spc="400" dirty="0">
                <a:ln w="19050">
                  <a:solidFill>
                    <a:schemeClr val="bg1"/>
                  </a:solidFill>
                </a:ln>
                <a:noFill/>
                <a:latin typeface="+mj-lt"/>
                <a:ea typeface="+mj-ea"/>
                <a:cs typeface="+mj-cs"/>
              </a:rPr>
              <a:t>APP Prototype</a:t>
            </a:r>
          </a:p>
        </p:txBody>
      </p:sp>
      <p:sp>
        <p:nvSpPr>
          <p:cNvPr id="7" name="TextBox 6">
            <a:extLst>
              <a:ext uri="{FF2B5EF4-FFF2-40B4-BE49-F238E27FC236}">
                <a16:creationId xmlns:a16="http://schemas.microsoft.com/office/drawing/2014/main" id="{E3146D25-7059-3263-07FE-B712FDBC9EAE}"/>
              </a:ext>
            </a:extLst>
          </p:cNvPr>
          <p:cNvSpPr txBox="1"/>
          <p:nvPr/>
        </p:nvSpPr>
        <p:spPr>
          <a:xfrm>
            <a:off x="805543" y="1831068"/>
            <a:ext cx="6629400" cy="861774"/>
          </a:xfrm>
          <a:prstGeom prst="rect">
            <a:avLst/>
          </a:prstGeom>
          <a:noFill/>
        </p:spPr>
        <p:txBody>
          <a:bodyPr wrap="square" rtlCol="0">
            <a:spAutoFit/>
          </a:bodyPr>
          <a:lstStyle/>
          <a:p>
            <a:r>
              <a:rPr lang="en-US" sz="2500" dirty="0">
                <a:solidFill>
                  <a:schemeClr val="bg1"/>
                </a:solidFill>
              </a:rPr>
              <a:t>The full app description and working is shown in another Power point presentation. </a:t>
            </a:r>
            <a:endParaRPr lang="en-IN" sz="2500" dirty="0">
              <a:solidFill>
                <a:schemeClr val="bg1"/>
              </a:solidFill>
            </a:endParaRPr>
          </a:p>
        </p:txBody>
      </p:sp>
      <p:pic>
        <p:nvPicPr>
          <p:cNvPr id="9" name="Picture 8">
            <a:extLst>
              <a:ext uri="{FF2B5EF4-FFF2-40B4-BE49-F238E27FC236}">
                <a16:creationId xmlns:a16="http://schemas.microsoft.com/office/drawing/2014/main" id="{03ADF0D3-6A48-DC1B-43E5-D061F5B9DC75}"/>
              </a:ext>
            </a:extLst>
          </p:cNvPr>
          <p:cNvPicPr>
            <a:picLocks noChangeAspect="1"/>
          </p:cNvPicPr>
          <p:nvPr/>
        </p:nvPicPr>
        <p:blipFill>
          <a:blip r:embed="rId2"/>
          <a:stretch>
            <a:fillRect/>
          </a:stretch>
        </p:blipFill>
        <p:spPr>
          <a:xfrm>
            <a:off x="8138969" y="505988"/>
            <a:ext cx="3520745" cy="5913632"/>
          </a:xfrm>
          <a:prstGeom prst="rect">
            <a:avLst/>
          </a:prstGeom>
        </p:spPr>
      </p:pic>
    </p:spTree>
    <p:extLst>
      <p:ext uri="{BB962C8B-B14F-4D97-AF65-F5344CB8AC3E}">
        <p14:creationId xmlns:p14="http://schemas.microsoft.com/office/powerpoint/2010/main" val="42343262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DE9CB6-A747-6C25-FCA0-A4A69E344E63}"/>
              </a:ext>
            </a:extLst>
          </p:cNvPr>
          <p:cNvSpPr/>
          <p:nvPr/>
        </p:nvSpPr>
        <p:spPr>
          <a:xfrm>
            <a:off x="1036602" y="692220"/>
            <a:ext cx="5059398" cy="523220"/>
          </a:xfrm>
          <a:prstGeom prst="rect">
            <a:avLst/>
          </a:prstGeom>
          <a:noFill/>
        </p:spPr>
        <p:txBody>
          <a:bodyPr wrap="none" lIns="91440" tIns="45720" rIns="91440" bIns="45720">
            <a:spAutoFit/>
          </a:bodyPr>
          <a:lstStyle/>
          <a:p>
            <a:pPr algn="ctr"/>
            <a:r>
              <a:rPr lang="en-US" sz="2800" cap="all" spc="400" dirty="0">
                <a:ln w="19050">
                  <a:solidFill>
                    <a:schemeClr val="bg1"/>
                  </a:solidFill>
                </a:ln>
                <a:noFill/>
                <a:latin typeface="+mj-lt"/>
                <a:ea typeface="+mj-ea"/>
                <a:cs typeface="+mj-cs"/>
              </a:rPr>
              <a:t>Meet the Team team</a:t>
            </a:r>
            <a:endParaRPr lang="en-IN" sz="2800" cap="all" spc="400" dirty="0">
              <a:ln w="19050">
                <a:solidFill>
                  <a:schemeClr val="bg1"/>
                </a:solidFill>
              </a:ln>
              <a:noFill/>
              <a:latin typeface="+mj-lt"/>
              <a:ea typeface="+mj-ea"/>
              <a:cs typeface="+mj-cs"/>
            </a:endParaRPr>
          </a:p>
        </p:txBody>
      </p:sp>
      <p:sp>
        <p:nvSpPr>
          <p:cNvPr id="11" name="TextBox 10">
            <a:extLst>
              <a:ext uri="{FF2B5EF4-FFF2-40B4-BE49-F238E27FC236}">
                <a16:creationId xmlns:a16="http://schemas.microsoft.com/office/drawing/2014/main" id="{3C1FC607-C183-1964-F8BE-FEC1231FC355}"/>
              </a:ext>
            </a:extLst>
          </p:cNvPr>
          <p:cNvSpPr txBox="1"/>
          <p:nvPr/>
        </p:nvSpPr>
        <p:spPr>
          <a:xfrm>
            <a:off x="1036602" y="2060339"/>
            <a:ext cx="7489371" cy="1938992"/>
          </a:xfrm>
          <a:prstGeom prst="rect">
            <a:avLst/>
          </a:prstGeom>
          <a:noFill/>
        </p:spPr>
        <p:txBody>
          <a:bodyPr wrap="square" rtlCol="0">
            <a:spAutoFit/>
          </a:bodyPr>
          <a:lstStyle/>
          <a:p>
            <a:pPr marL="342900" indent="-342900">
              <a:buFont typeface="+mj-lt"/>
              <a:buAutoNum type="arabicPeriod"/>
            </a:pPr>
            <a:r>
              <a:rPr lang="en-US" sz="2400" dirty="0">
                <a:solidFill>
                  <a:schemeClr val="bg1"/>
                </a:solidFill>
              </a:rPr>
              <a:t>Chirag Jain</a:t>
            </a:r>
          </a:p>
          <a:p>
            <a:pPr marL="342900" indent="-342900">
              <a:buFont typeface="+mj-lt"/>
              <a:buAutoNum type="arabicPeriod"/>
            </a:pPr>
            <a:r>
              <a:rPr lang="en-US" sz="2400" dirty="0">
                <a:solidFill>
                  <a:schemeClr val="bg1"/>
                </a:solidFill>
              </a:rPr>
              <a:t>Rohan Kumar</a:t>
            </a:r>
          </a:p>
          <a:p>
            <a:pPr marL="342900" indent="-342900">
              <a:buFont typeface="+mj-lt"/>
              <a:buAutoNum type="arabicPeriod"/>
            </a:pPr>
            <a:r>
              <a:rPr lang="en-US" sz="2400" dirty="0">
                <a:solidFill>
                  <a:schemeClr val="bg1"/>
                </a:solidFill>
              </a:rPr>
              <a:t>Aman Raj</a:t>
            </a:r>
          </a:p>
          <a:p>
            <a:pPr marL="342900" indent="-342900">
              <a:buFont typeface="+mj-lt"/>
              <a:buAutoNum type="arabicPeriod"/>
            </a:pPr>
            <a:r>
              <a:rPr lang="en-US" sz="2400" dirty="0">
                <a:solidFill>
                  <a:schemeClr val="bg1"/>
                </a:solidFill>
              </a:rPr>
              <a:t>Manav Shah</a:t>
            </a:r>
          </a:p>
          <a:p>
            <a:pPr marL="342900" indent="-342900">
              <a:buFont typeface="+mj-lt"/>
              <a:buAutoNum type="arabicPeriod"/>
            </a:pPr>
            <a:r>
              <a:rPr lang="en-US" sz="2400" dirty="0">
                <a:solidFill>
                  <a:schemeClr val="bg1"/>
                </a:solidFill>
              </a:rPr>
              <a:t>Yash Kawade</a:t>
            </a:r>
          </a:p>
        </p:txBody>
      </p:sp>
    </p:spTree>
    <p:extLst>
      <p:ext uri="{BB962C8B-B14F-4D97-AF65-F5344CB8AC3E}">
        <p14:creationId xmlns:p14="http://schemas.microsoft.com/office/powerpoint/2010/main" val="2779250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9035142" y="2661435"/>
            <a:ext cx="4127344" cy="724702"/>
          </a:xfrm>
        </p:spPr>
        <p:txBody>
          <a:bodyPr/>
          <a:lstStyle/>
          <a:p>
            <a:r>
              <a:rPr lang="en-US" sz="3500" dirty="0"/>
              <a:t>Thank</a:t>
            </a:r>
            <a:br>
              <a:rPr lang="en-US" sz="3500" dirty="0"/>
            </a:br>
            <a:r>
              <a:rPr lang="en-US" sz="3500" dirty="0"/>
              <a:t>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PITCH DECK</a:t>
            </a:r>
          </a:p>
        </p:txBody>
      </p:sp>
      <p:pic>
        <p:nvPicPr>
          <p:cNvPr id="27" name="Picture Placeholder 26" descr="A picture containing text, person, indoor, electronics&#10;&#10;Description automatically generated">
            <a:extLst>
              <a:ext uri="{FF2B5EF4-FFF2-40B4-BE49-F238E27FC236}">
                <a16:creationId xmlns:a16="http://schemas.microsoft.com/office/drawing/2014/main" id="{F3F1520F-757B-9FC0-6D5A-731AA7955FCF}"/>
              </a:ext>
            </a:extLst>
          </p:cNvPr>
          <p:cNvPicPr>
            <a:picLocks noGrp="1" noChangeAspect="1"/>
          </p:cNvPicPr>
          <p:nvPr>
            <p:ph type="pic" sz="quarter" idx="13"/>
          </p:nvPr>
        </p:nvPicPr>
        <p:blipFill>
          <a:blip r:embed="rId2"/>
          <a:srcRect l="13917" r="13917"/>
          <a:stretch>
            <a:fillRect/>
          </a:stretch>
        </p:blipFill>
        <p:spPr>
          <a:xfrm flipH="1">
            <a:off x="-152400" y="-42863"/>
            <a:ext cx="8153400" cy="6858001"/>
          </a:xfrm>
        </p:spPr>
      </p:pic>
    </p:spTree>
    <p:extLst>
      <p:ext uri="{BB962C8B-B14F-4D97-AF65-F5344CB8AC3E}">
        <p14:creationId xmlns:p14="http://schemas.microsoft.com/office/powerpoint/2010/main" val="15056969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AD1B1854-ED88-5E97-3330-03CC3245327F}"/>
              </a:ext>
            </a:extLst>
          </p:cNvPr>
          <p:cNvPicPr>
            <a:picLocks noGrp="1" noChangeAspect="1"/>
          </p:cNvPicPr>
          <p:nvPr>
            <p:ph type="pic" sz="quarter" idx="13"/>
          </p:nvPr>
        </p:nvPicPr>
        <p:blipFill>
          <a:blip r:embed="rId2"/>
          <a:srcRect l="15072" r="15072"/>
          <a:stretch>
            <a:fillRect/>
          </a:stretch>
        </p:blipFill>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normAutofit/>
          </a:bodyPr>
          <a:lstStyle/>
          <a:p>
            <a:r>
              <a:rPr lang="en-US" sz="3500" noProof="0" dirty="0"/>
              <a:t>About us</a:t>
            </a:r>
            <a:endParaRPr lang="en-US" sz="3500"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286665" y="3054247"/>
            <a:ext cx="4850550" cy="1731145"/>
          </a:xfrm>
        </p:spPr>
        <p:txBody>
          <a:bodyPr>
            <a:noAutofit/>
          </a:bodyPr>
          <a:lstStyle/>
          <a:p>
            <a:r>
              <a:rPr lang="en-US" sz="1800" dirty="0"/>
              <a:t>We are the students of IIIT-H and want to </a:t>
            </a:r>
            <a:br>
              <a:rPr lang="en-US" sz="1800" dirty="0"/>
            </a:br>
            <a:r>
              <a:rPr lang="en-US" sz="1800" dirty="0"/>
              <a:t>contribute towards improvement in rural </a:t>
            </a:r>
            <a:br>
              <a:rPr lang="en-US" sz="1800" dirty="0"/>
            </a:br>
            <a:r>
              <a:rPr lang="en-US" sz="1800" dirty="0"/>
              <a:t>health care through mobile technologies and increasing their access to health care resources.</a:t>
            </a:r>
            <a:br>
              <a:rPr lang="en-US" sz="1800" dirty="0"/>
            </a:br>
            <a:r>
              <a:rPr lang="en-US" sz="1800" dirty="0"/>
              <a:t> </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EC406FC-573A-60D6-BA67-4E8C337470DF}"/>
              </a:ext>
            </a:extLst>
          </p:cNvPr>
          <p:cNvSpPr>
            <a:spLocks noGrp="1"/>
          </p:cNvSpPr>
          <p:nvPr>
            <p:ph type="title"/>
          </p:nvPr>
        </p:nvSpPr>
        <p:spPr>
          <a:xfrm>
            <a:off x="4076402" y="412398"/>
            <a:ext cx="7288284" cy="469490"/>
          </a:xfrm>
        </p:spPr>
        <p:txBody>
          <a:bodyPr>
            <a:noAutofit/>
          </a:bodyPr>
          <a:lstStyle/>
          <a:p>
            <a:r>
              <a:rPr lang="en-US" sz="3500" dirty="0"/>
              <a:t>Problems</a:t>
            </a:r>
            <a:endParaRPr lang="en-IN" sz="3500" dirty="0"/>
          </a:p>
        </p:txBody>
      </p:sp>
      <p:pic>
        <p:nvPicPr>
          <p:cNvPr id="20" name="Picture Placeholder 19" descr="A picture containing person&#10;&#10;Description automatically generated">
            <a:extLst>
              <a:ext uri="{FF2B5EF4-FFF2-40B4-BE49-F238E27FC236}">
                <a16:creationId xmlns:a16="http://schemas.microsoft.com/office/drawing/2014/main" id="{7265D86B-0D87-DED2-DE94-CF07A2365DA8}"/>
              </a:ext>
            </a:extLst>
          </p:cNvPr>
          <p:cNvPicPr>
            <a:picLocks noGrp="1" noChangeAspect="1"/>
          </p:cNvPicPr>
          <p:nvPr>
            <p:ph type="pic" sz="quarter" idx="13"/>
          </p:nvPr>
        </p:nvPicPr>
        <p:blipFill>
          <a:blip r:embed="rId2"/>
          <a:srcRect l="16765" r="16765"/>
          <a:stretch>
            <a:fillRect/>
          </a:stretch>
        </p:blipFill>
        <p:spPr/>
      </p:pic>
      <p:sp>
        <p:nvSpPr>
          <p:cNvPr id="21" name="TextBox 20">
            <a:extLst>
              <a:ext uri="{FF2B5EF4-FFF2-40B4-BE49-F238E27FC236}">
                <a16:creationId xmlns:a16="http://schemas.microsoft.com/office/drawing/2014/main" id="{E6D70EDD-831E-C8CB-3A4F-B8ECF7512844}"/>
              </a:ext>
            </a:extLst>
          </p:cNvPr>
          <p:cNvSpPr txBox="1"/>
          <p:nvPr/>
        </p:nvSpPr>
        <p:spPr>
          <a:xfrm>
            <a:off x="3836916" y="1469571"/>
            <a:ext cx="8050283" cy="4093428"/>
          </a:xfrm>
          <a:prstGeom prst="rect">
            <a:avLst/>
          </a:prstGeom>
          <a:noFill/>
        </p:spPr>
        <p:txBody>
          <a:bodyPr wrap="square" rtlCol="0">
            <a:spAutoFit/>
          </a:bodyPr>
          <a:lstStyle/>
          <a:p>
            <a:pPr marL="482600" lvl="0" indent="-342900" algn="l" rtl="0">
              <a:spcBef>
                <a:spcPts val="0"/>
              </a:spcBef>
              <a:spcAft>
                <a:spcPts val="0"/>
              </a:spcAft>
              <a:buClr>
                <a:schemeClr val="bg1"/>
              </a:buClr>
              <a:buSzPts val="1400"/>
              <a:buFont typeface="Wingdings" panose="05000000000000000000" pitchFamily="2" charset="2"/>
              <a:buChar char="q"/>
            </a:pPr>
            <a:r>
              <a:rPr lang="en-US" sz="2000" dirty="0">
                <a:solidFill>
                  <a:schemeClr val="bg1"/>
                </a:solidFill>
                <a:sym typeface="Comic Sans MS"/>
              </a:rPr>
              <a:t>Rural India has 3.2 government hospital beds per 10,000 people and rural people can only afford government hospitals. </a:t>
            </a:r>
            <a:br>
              <a:rPr lang="en-US" sz="2000" dirty="0">
                <a:solidFill>
                  <a:schemeClr val="dk1"/>
                </a:solidFill>
                <a:latin typeface="Comic Sans MS"/>
                <a:ea typeface="Comic Sans MS"/>
                <a:cs typeface="Comic Sans MS"/>
                <a:sym typeface="Comic Sans MS"/>
              </a:rPr>
            </a:br>
            <a:endParaRPr lang="en-US" sz="2000" dirty="0">
              <a:solidFill>
                <a:schemeClr val="dk1"/>
              </a:solidFill>
              <a:latin typeface="Comic Sans MS"/>
              <a:ea typeface="Comic Sans MS"/>
              <a:cs typeface="Comic Sans MS"/>
              <a:sym typeface="Comic Sans MS"/>
            </a:endParaRPr>
          </a:p>
          <a:p>
            <a:pPr marL="482600" lvl="0" indent="-342900" algn="l" rtl="0">
              <a:spcBef>
                <a:spcPts val="0"/>
              </a:spcBef>
              <a:spcAft>
                <a:spcPts val="0"/>
              </a:spcAft>
              <a:buClr>
                <a:schemeClr val="bg1"/>
              </a:buClr>
              <a:buSzPts val="1400"/>
              <a:buFont typeface="Wingdings" panose="05000000000000000000" pitchFamily="2" charset="2"/>
              <a:buChar char="q"/>
            </a:pPr>
            <a:r>
              <a:rPr lang="en-US" sz="2000" dirty="0">
                <a:solidFill>
                  <a:schemeClr val="bg1"/>
                </a:solidFill>
                <a:sym typeface="Comic Sans MS"/>
              </a:rPr>
              <a:t>70 percent of India’s population live in rural areas and a significant percentage of that population lacks access to healthcare. </a:t>
            </a:r>
            <a:br>
              <a:rPr lang="en-US" sz="2000" dirty="0">
                <a:solidFill>
                  <a:schemeClr val="bg1"/>
                </a:solidFill>
                <a:sym typeface="Comic Sans MS"/>
              </a:rPr>
            </a:br>
            <a:endParaRPr lang="en-US" sz="2000" dirty="0">
              <a:solidFill>
                <a:schemeClr val="bg1"/>
              </a:solidFill>
              <a:sym typeface="Comic Sans MS"/>
            </a:endParaRPr>
          </a:p>
          <a:p>
            <a:pPr marL="482600" lvl="0" indent="-342900" algn="l" rtl="0">
              <a:spcBef>
                <a:spcPts val="0"/>
              </a:spcBef>
              <a:spcAft>
                <a:spcPts val="0"/>
              </a:spcAft>
              <a:buClr>
                <a:schemeClr val="bg1"/>
              </a:buClr>
              <a:buSzPts val="1400"/>
              <a:buFont typeface="Wingdings" panose="05000000000000000000" pitchFamily="2" charset="2"/>
              <a:buChar char="q"/>
            </a:pPr>
            <a:r>
              <a:rPr lang="en-US" sz="2000" dirty="0">
                <a:solidFill>
                  <a:schemeClr val="bg1"/>
                </a:solidFill>
                <a:sym typeface="Comic Sans MS"/>
              </a:rPr>
              <a:t> The doctor to patient ratio in rural area is  0.74 : 1000.</a:t>
            </a:r>
            <a:br>
              <a:rPr lang="en-US" sz="2000" dirty="0">
                <a:solidFill>
                  <a:schemeClr val="bg1"/>
                </a:solidFill>
                <a:sym typeface="Comic Sans MS"/>
              </a:rPr>
            </a:br>
            <a:endParaRPr lang="en-US" sz="2000" dirty="0">
              <a:solidFill>
                <a:schemeClr val="bg1"/>
              </a:solidFill>
              <a:sym typeface="Comic Sans MS"/>
            </a:endParaRPr>
          </a:p>
          <a:p>
            <a:pPr marL="482600" lvl="0" indent="-342900" algn="l" rtl="0">
              <a:spcBef>
                <a:spcPts val="0"/>
              </a:spcBef>
              <a:spcAft>
                <a:spcPts val="0"/>
              </a:spcAft>
              <a:buClr>
                <a:schemeClr val="bg1"/>
              </a:buClr>
              <a:buSzPts val="1400"/>
              <a:buFont typeface="Wingdings" panose="05000000000000000000" pitchFamily="2" charset="2"/>
              <a:buChar char="q"/>
            </a:pPr>
            <a:r>
              <a:rPr lang="en-US" sz="2000" dirty="0">
                <a:solidFill>
                  <a:schemeClr val="bg1"/>
                </a:solidFill>
                <a:sym typeface="Comic Sans MS"/>
              </a:rPr>
              <a:t>Almost 122 Indians per 100,000 die due to poor quality of care each year.</a:t>
            </a:r>
            <a:br>
              <a:rPr lang="en-US" sz="2000" dirty="0">
                <a:solidFill>
                  <a:schemeClr val="bg1"/>
                </a:solidFill>
                <a:sym typeface="Comic Sans MS"/>
              </a:rPr>
            </a:br>
            <a:endParaRPr lang="en-US" sz="2000" dirty="0">
              <a:solidFill>
                <a:schemeClr val="bg1"/>
              </a:solidFill>
              <a:sym typeface="Comic Sans MS"/>
            </a:endParaRPr>
          </a:p>
          <a:p>
            <a:pPr marL="482600" lvl="0" indent="-342900" algn="l" rtl="0">
              <a:spcBef>
                <a:spcPts val="0"/>
              </a:spcBef>
              <a:spcAft>
                <a:spcPts val="0"/>
              </a:spcAft>
              <a:buClr>
                <a:schemeClr val="bg1"/>
              </a:buClr>
              <a:buSzPts val="1400"/>
              <a:buFont typeface="Wingdings" panose="05000000000000000000" pitchFamily="2" charset="2"/>
              <a:buChar char="q"/>
            </a:pPr>
            <a:r>
              <a:rPr lang="en-US" sz="2000" dirty="0">
                <a:solidFill>
                  <a:schemeClr val="bg1"/>
                </a:solidFill>
                <a:sym typeface="Comic Sans MS"/>
              </a:rPr>
              <a:t>The main health care problem in rural areas is less access to health care and less awareness </a:t>
            </a:r>
            <a:r>
              <a:rPr lang="en-US" sz="2000" dirty="0">
                <a:solidFill>
                  <a:schemeClr val="bg1"/>
                </a:solidFill>
              </a:rPr>
              <a:t>of health education.</a:t>
            </a:r>
            <a:endParaRPr lang="en-IN" sz="2000" dirty="0">
              <a:solidFill>
                <a:schemeClr val="bg1"/>
              </a:solidFill>
            </a:endParaRPr>
          </a:p>
        </p:txBody>
      </p:sp>
    </p:spTree>
    <p:extLst>
      <p:ext uri="{BB962C8B-B14F-4D97-AF65-F5344CB8AC3E}">
        <p14:creationId xmlns:p14="http://schemas.microsoft.com/office/powerpoint/2010/main" val="6117753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903432" y="371263"/>
            <a:ext cx="5563715" cy="2743878"/>
          </a:xfrm>
        </p:spPr>
        <p:txBody>
          <a:bodyPr>
            <a:normAutofit/>
          </a:bodyPr>
          <a:lstStyle/>
          <a:p>
            <a:r>
              <a:rPr lang="en-US" sz="3200" u="sng" noProof="0" dirty="0"/>
              <a:t>Basis of Idea</a:t>
            </a:r>
            <a:br>
              <a:rPr lang="en-US" sz="3200" u="sng" noProof="0" dirty="0"/>
            </a:br>
            <a:endParaRPr lang="en-US" sz="3200" u="sng" dirty="0"/>
          </a:p>
        </p:txBody>
      </p:sp>
      <p:sp>
        <p:nvSpPr>
          <p:cNvPr id="70" name="TextBox 69">
            <a:extLst>
              <a:ext uri="{FF2B5EF4-FFF2-40B4-BE49-F238E27FC236}">
                <a16:creationId xmlns:a16="http://schemas.microsoft.com/office/drawing/2014/main" id="{5D4C9C33-8024-F60E-51F2-CFB4FBB1114A}"/>
              </a:ext>
            </a:extLst>
          </p:cNvPr>
          <p:cNvSpPr txBox="1"/>
          <p:nvPr/>
        </p:nvSpPr>
        <p:spPr>
          <a:xfrm>
            <a:off x="903432" y="2276029"/>
            <a:ext cx="10276114"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Stack overflow website -&gt; contains already answered questions  -&gt; we therefore use the previous answers and take help from them…</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 Taken reference from Stack overflow website  as the problem/ symptoms mentioned by the patient         through voice/text we will search through the databased based on the tag. Further details in the upcoming slides. </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Hence we similarly  use this concept and record the pre-consultations and provide them to the     patients.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Link - </a:t>
            </a:r>
            <a:r>
              <a:rPr lang="en-IN" dirty="0">
                <a:solidFill>
                  <a:schemeClr val="bg1"/>
                </a:solidFill>
                <a:hlinkClick r:id="rId2">
                  <a:extLst>
                    <a:ext uri="{A12FA001-AC4F-418D-AE19-62706E023703}">
                      <ahyp:hlinkClr xmlns:ahyp="http://schemas.microsoft.com/office/drawing/2018/hyperlinkcolor" val="tx"/>
                    </a:ext>
                  </a:extLst>
                </a:hlinkClick>
              </a:rPr>
              <a:t>https://stackoverflow.com/</a:t>
            </a:r>
            <a:endParaRPr lang="en-IN" dirty="0">
              <a:solidFill>
                <a:schemeClr val="bg1"/>
              </a:solidFill>
            </a:endParaRPr>
          </a:p>
          <a:p>
            <a:endParaRPr lang="en-US" dirty="0">
              <a:solidFill>
                <a:schemeClr val="bg1"/>
              </a:solidFill>
            </a:endParaRPr>
          </a:p>
          <a:p>
            <a:br>
              <a:rPr lang="en-US" u="sng" dirty="0">
                <a:solidFill>
                  <a:srgbClr val="0070C0"/>
                </a:solidFill>
              </a:rPr>
            </a:br>
            <a:endParaRPr lang="en-US" u="sng" dirty="0">
              <a:solidFill>
                <a:srgbClr val="0070C0"/>
              </a:solidFill>
            </a:endParaRPr>
          </a:p>
        </p:txBody>
      </p:sp>
      <p:sp>
        <p:nvSpPr>
          <p:cNvPr id="71" name="TextBox 70">
            <a:extLst>
              <a:ext uri="{FF2B5EF4-FFF2-40B4-BE49-F238E27FC236}">
                <a16:creationId xmlns:a16="http://schemas.microsoft.com/office/drawing/2014/main" id="{1D2B9B05-5633-2C08-E236-204E6E53D417}"/>
              </a:ext>
            </a:extLst>
          </p:cNvPr>
          <p:cNvSpPr txBox="1"/>
          <p:nvPr/>
        </p:nvSpPr>
        <p:spPr>
          <a:xfrm>
            <a:off x="990600" y="1373088"/>
            <a:ext cx="6629400" cy="447495"/>
          </a:xfrm>
          <a:prstGeom prst="rect">
            <a:avLst/>
          </a:prstGeom>
          <a:noFill/>
        </p:spPr>
        <p:txBody>
          <a:bodyPr wrap="square" rtlCol="0">
            <a:spAutoFit/>
          </a:bodyPr>
          <a:lstStyle/>
          <a:p>
            <a:pPr>
              <a:lnSpc>
                <a:spcPct val="125000"/>
              </a:lnSpc>
              <a:spcBef>
                <a:spcPct val="0"/>
              </a:spcBef>
            </a:pPr>
            <a:r>
              <a:rPr lang="en-US" sz="2000" cap="all" spc="400" dirty="0" err="1">
                <a:ln w="19050">
                  <a:solidFill>
                    <a:schemeClr val="bg1"/>
                  </a:solidFill>
                </a:ln>
                <a:noFill/>
                <a:latin typeface="Posterama (Headings)"/>
                <a:ea typeface="+mj-ea"/>
                <a:cs typeface="+mj-cs"/>
              </a:rPr>
              <a:t>StackOverflow</a:t>
            </a:r>
            <a:endParaRPr lang="en-IN" sz="2000" cap="all" spc="400" dirty="0">
              <a:ln w="19050">
                <a:solidFill>
                  <a:schemeClr val="bg1"/>
                </a:solidFill>
              </a:ln>
              <a:noFill/>
              <a:latin typeface="Posterama (Headings)"/>
              <a:ea typeface="+mj-ea"/>
              <a:cs typeface="+mj-cs"/>
            </a:endParaRPr>
          </a:p>
        </p:txBody>
      </p:sp>
      <p:pic>
        <p:nvPicPr>
          <p:cNvPr id="75" name="Picture 74" descr="Logo, company name&#10;&#10;Description automatically generated">
            <a:extLst>
              <a:ext uri="{FF2B5EF4-FFF2-40B4-BE49-F238E27FC236}">
                <a16:creationId xmlns:a16="http://schemas.microsoft.com/office/drawing/2014/main" id="{EC21013A-8001-9F46-3FB5-911908DC1B6A}"/>
              </a:ext>
            </a:extLst>
          </p:cNvPr>
          <p:cNvPicPr>
            <a:picLocks noChangeAspect="1"/>
          </p:cNvPicPr>
          <p:nvPr/>
        </p:nvPicPr>
        <p:blipFill>
          <a:blip r:embed="rId3"/>
          <a:stretch>
            <a:fillRect/>
          </a:stretch>
        </p:blipFill>
        <p:spPr>
          <a:xfrm>
            <a:off x="8458200" y="261870"/>
            <a:ext cx="3276600" cy="1283335"/>
          </a:xfrm>
          <a:prstGeom prst="rect">
            <a:avLst/>
          </a:prstGeom>
        </p:spPr>
      </p:pic>
    </p:spTree>
    <p:extLst>
      <p:ext uri="{BB962C8B-B14F-4D97-AF65-F5344CB8AC3E}">
        <p14:creationId xmlns:p14="http://schemas.microsoft.com/office/powerpoint/2010/main" val="414789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903432" y="371263"/>
            <a:ext cx="5563715" cy="2743878"/>
          </a:xfrm>
        </p:spPr>
        <p:txBody>
          <a:bodyPr>
            <a:normAutofit/>
          </a:bodyPr>
          <a:lstStyle/>
          <a:p>
            <a:r>
              <a:rPr lang="en-US" sz="3200" u="sng" noProof="0" dirty="0"/>
              <a:t>Basis of Idea</a:t>
            </a:r>
            <a:br>
              <a:rPr lang="en-US" sz="3200" u="sng" noProof="0" dirty="0"/>
            </a:br>
            <a:endParaRPr lang="en-US" sz="3200" u="sng" dirty="0"/>
          </a:p>
        </p:txBody>
      </p:sp>
      <p:sp>
        <p:nvSpPr>
          <p:cNvPr id="70" name="TextBox 69">
            <a:extLst>
              <a:ext uri="{FF2B5EF4-FFF2-40B4-BE49-F238E27FC236}">
                <a16:creationId xmlns:a16="http://schemas.microsoft.com/office/drawing/2014/main" id="{5D4C9C33-8024-F60E-51F2-CFB4FBB1114A}"/>
              </a:ext>
            </a:extLst>
          </p:cNvPr>
          <p:cNvSpPr txBox="1"/>
          <p:nvPr/>
        </p:nvSpPr>
        <p:spPr>
          <a:xfrm>
            <a:off x="903432" y="2276029"/>
            <a:ext cx="10276114" cy="341632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Audio/Video Solutions to the Problems. For example, The </a:t>
            </a:r>
            <a:r>
              <a:rPr lang="en-IN" dirty="0" err="1">
                <a:solidFill>
                  <a:schemeClr val="bg1"/>
                </a:solidFill>
              </a:rPr>
              <a:t>doubtnut</a:t>
            </a:r>
            <a:r>
              <a:rPr lang="en-IN" dirty="0">
                <a:solidFill>
                  <a:schemeClr val="bg1"/>
                </a:solidFill>
              </a:rPr>
              <a:t> App where as the students ask their questions and find solution videos related to it using tags recognition and transcript matching.</a:t>
            </a:r>
            <a:br>
              <a:rPr lang="en-IN" dirty="0">
                <a:solidFill>
                  <a:schemeClr val="bg1"/>
                </a:solidFill>
              </a:rPr>
            </a:br>
            <a:endParaRPr lang="en-IN" dirty="0">
              <a:solidFill>
                <a:schemeClr val="bg1"/>
              </a:solidFill>
            </a:endParaRPr>
          </a:p>
          <a:p>
            <a:pPr marL="285750" indent="-285750">
              <a:buFont typeface="Arial" panose="020B0604020202020204" pitchFamily="34" charset="0"/>
              <a:buChar char="•"/>
            </a:pPr>
            <a:r>
              <a:rPr lang="en-IN" dirty="0">
                <a:solidFill>
                  <a:schemeClr val="bg1"/>
                </a:solidFill>
              </a:rPr>
              <a:t>While in the app, as the dataset increases the medicine autosuggestion can be made possible based on the weights assigned by doctors in previous consultations. </a:t>
            </a:r>
            <a:br>
              <a:rPr lang="en-IN" dirty="0">
                <a:solidFill>
                  <a:schemeClr val="bg1"/>
                </a:solidFill>
              </a:rPr>
            </a:br>
            <a:endParaRPr lang="en-IN" dirty="0">
              <a:solidFill>
                <a:schemeClr val="bg1"/>
              </a:solidFill>
            </a:endParaRPr>
          </a:p>
          <a:p>
            <a:pPr marL="285750" indent="-285750">
              <a:buFont typeface="Arial" panose="020B0604020202020204" pitchFamily="34" charset="0"/>
              <a:buChar char="•"/>
            </a:pPr>
            <a:r>
              <a:rPr lang="en-IN" dirty="0">
                <a:solidFill>
                  <a:schemeClr val="bg1"/>
                </a:solidFill>
              </a:rPr>
              <a:t>So the patients can identify themselves with previous patients problem , example our app shows the match (i.e. 90% , 91 % match) using AI/ML based algorithms (applied on previous and present patient’s audio).</a:t>
            </a:r>
            <a:br>
              <a:rPr lang="en-IN" dirty="0">
                <a:solidFill>
                  <a:schemeClr val="bg1"/>
                </a:solidFill>
              </a:rPr>
            </a:br>
            <a:endParaRPr lang="en-IN" dirty="0">
              <a:solidFill>
                <a:schemeClr val="bg1"/>
              </a:solidFill>
            </a:endParaRPr>
          </a:p>
          <a:p>
            <a:pPr marL="285750" indent="-285750">
              <a:buFont typeface="Arial" panose="020B0604020202020204" pitchFamily="34" charset="0"/>
              <a:buChar char="•"/>
            </a:pPr>
            <a:r>
              <a:rPr lang="en-US" dirty="0">
                <a:solidFill>
                  <a:schemeClr val="bg1"/>
                </a:solidFill>
              </a:rPr>
              <a:t>Link - </a:t>
            </a:r>
            <a:r>
              <a:rPr lang="en-US" u="sng" dirty="0">
                <a:solidFill>
                  <a:schemeClr val="bg1"/>
                </a:solidFill>
              </a:rPr>
              <a:t>https://www.doubtnut.com/</a:t>
            </a:r>
            <a:endParaRPr lang="en-IN" u="sng"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
        <p:nvSpPr>
          <p:cNvPr id="71" name="TextBox 70">
            <a:extLst>
              <a:ext uri="{FF2B5EF4-FFF2-40B4-BE49-F238E27FC236}">
                <a16:creationId xmlns:a16="http://schemas.microsoft.com/office/drawing/2014/main" id="{1D2B9B05-5633-2C08-E236-204E6E53D417}"/>
              </a:ext>
            </a:extLst>
          </p:cNvPr>
          <p:cNvSpPr txBox="1"/>
          <p:nvPr/>
        </p:nvSpPr>
        <p:spPr>
          <a:xfrm>
            <a:off x="990600" y="1373088"/>
            <a:ext cx="6629400" cy="447495"/>
          </a:xfrm>
          <a:prstGeom prst="rect">
            <a:avLst/>
          </a:prstGeom>
          <a:noFill/>
        </p:spPr>
        <p:txBody>
          <a:bodyPr wrap="square" rtlCol="0">
            <a:spAutoFit/>
          </a:bodyPr>
          <a:lstStyle/>
          <a:p>
            <a:pPr>
              <a:lnSpc>
                <a:spcPct val="125000"/>
              </a:lnSpc>
              <a:spcBef>
                <a:spcPct val="0"/>
              </a:spcBef>
            </a:pPr>
            <a:r>
              <a:rPr lang="en-US" sz="2000" cap="all" spc="400" dirty="0" err="1">
                <a:ln w="19050">
                  <a:solidFill>
                    <a:schemeClr val="bg1"/>
                  </a:solidFill>
                </a:ln>
                <a:noFill/>
                <a:latin typeface="Posterama (Headings)"/>
                <a:ea typeface="+mj-ea"/>
                <a:cs typeface="+mj-cs"/>
              </a:rPr>
              <a:t>doubtnut</a:t>
            </a:r>
            <a:endParaRPr lang="en-IN" sz="2000" cap="all" spc="400" dirty="0">
              <a:ln w="19050">
                <a:solidFill>
                  <a:schemeClr val="bg1"/>
                </a:solidFill>
              </a:ln>
              <a:noFill/>
              <a:latin typeface="Posterama (Headings)"/>
              <a:ea typeface="+mj-ea"/>
              <a:cs typeface="+mj-cs"/>
            </a:endParaRPr>
          </a:p>
        </p:txBody>
      </p:sp>
      <p:pic>
        <p:nvPicPr>
          <p:cNvPr id="6" name="Picture 5" descr="Logo, company name&#10;&#10;Description automatically generated">
            <a:extLst>
              <a:ext uri="{FF2B5EF4-FFF2-40B4-BE49-F238E27FC236}">
                <a16:creationId xmlns:a16="http://schemas.microsoft.com/office/drawing/2014/main" id="{87C2DA1D-8B44-2DAA-D490-4DA4F20DBEC6}"/>
              </a:ext>
            </a:extLst>
          </p:cNvPr>
          <p:cNvPicPr>
            <a:picLocks noChangeAspect="1"/>
          </p:cNvPicPr>
          <p:nvPr/>
        </p:nvPicPr>
        <p:blipFill>
          <a:blip r:embed="rId2"/>
          <a:stretch>
            <a:fillRect/>
          </a:stretch>
        </p:blipFill>
        <p:spPr>
          <a:xfrm>
            <a:off x="9862229" y="136526"/>
            <a:ext cx="1822904" cy="1822904"/>
          </a:xfrm>
          <a:prstGeom prst="rect">
            <a:avLst/>
          </a:prstGeom>
        </p:spPr>
      </p:pic>
    </p:spTree>
    <p:extLst>
      <p:ext uri="{BB962C8B-B14F-4D97-AF65-F5344CB8AC3E}">
        <p14:creationId xmlns:p14="http://schemas.microsoft.com/office/powerpoint/2010/main" val="93547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937985" y="388591"/>
            <a:ext cx="2956810" cy="1129164"/>
          </a:xfrm>
        </p:spPr>
        <p:txBody>
          <a:bodyPr>
            <a:normAutofit/>
          </a:bodyPr>
          <a:lstStyle/>
          <a:p>
            <a:r>
              <a:rPr lang="en-US" sz="3500" noProof="0" dirty="0"/>
              <a:t>Solution</a:t>
            </a:r>
            <a:endParaRPr lang="en-US" sz="3500" dirty="0"/>
          </a:p>
        </p:txBody>
      </p:sp>
      <p:sp>
        <p:nvSpPr>
          <p:cNvPr id="18" name="TextBox 17">
            <a:extLst>
              <a:ext uri="{FF2B5EF4-FFF2-40B4-BE49-F238E27FC236}">
                <a16:creationId xmlns:a16="http://schemas.microsoft.com/office/drawing/2014/main" id="{D8926587-B560-45A5-2A92-5802614F4A60}"/>
              </a:ext>
            </a:extLst>
          </p:cNvPr>
          <p:cNvSpPr txBox="1"/>
          <p:nvPr/>
        </p:nvSpPr>
        <p:spPr>
          <a:xfrm>
            <a:off x="762000" y="1385731"/>
            <a:ext cx="10678886" cy="5016758"/>
          </a:xfrm>
          <a:prstGeom prst="rect">
            <a:avLst/>
          </a:prstGeom>
          <a:noFill/>
        </p:spPr>
        <p:txBody>
          <a:bodyPr wrap="square">
            <a:spAutoFit/>
          </a:bodyPr>
          <a:lstStyle/>
          <a:p>
            <a:pPr marL="457200" lvl="0" indent="-317500" algn="l" rtl="0">
              <a:spcBef>
                <a:spcPts val="0"/>
              </a:spcBef>
              <a:spcAft>
                <a:spcPts val="0"/>
              </a:spcAft>
              <a:buClr>
                <a:schemeClr val="bg1"/>
              </a:buClr>
              <a:buSzPts val="1400"/>
              <a:buFont typeface="Wingdings" panose="05000000000000000000" pitchFamily="2" charset="2"/>
              <a:buChar char="q"/>
            </a:pPr>
            <a:r>
              <a:rPr lang="en-US" sz="2000" dirty="0">
                <a:solidFill>
                  <a:schemeClr val="bg1"/>
                </a:solidFill>
              </a:rPr>
              <a:t>Our main motto is to increase the doctor to patient ratio and provide better health facilities and health-related awareness to the rural people.</a:t>
            </a:r>
            <a:br>
              <a:rPr lang="en-US" sz="2000" dirty="0">
                <a:solidFill>
                  <a:schemeClr val="bg1"/>
                </a:solidFill>
              </a:rPr>
            </a:br>
            <a:endParaRPr lang="en-US" sz="2000" dirty="0">
              <a:solidFill>
                <a:schemeClr val="bg1"/>
              </a:solidFill>
            </a:endParaRPr>
          </a:p>
          <a:p>
            <a:pPr marL="457200" lvl="0" indent="-317500" algn="l" rtl="0">
              <a:spcBef>
                <a:spcPts val="0"/>
              </a:spcBef>
              <a:spcAft>
                <a:spcPts val="0"/>
              </a:spcAft>
              <a:buClr>
                <a:schemeClr val="bg1"/>
              </a:buClr>
              <a:buSzPts val="1400"/>
              <a:buFont typeface="Wingdings" panose="05000000000000000000" pitchFamily="2" charset="2"/>
              <a:buChar char="q"/>
            </a:pPr>
            <a:r>
              <a:rPr lang="en-US" sz="2000" dirty="0">
                <a:solidFill>
                  <a:schemeClr val="bg1"/>
                </a:solidFill>
              </a:rPr>
              <a:t>For this we store the video and audio of doctor and patient consultation so that when a similar health issue is encountered in the future, we can simply provide that video and audio to the patient.</a:t>
            </a:r>
            <a:br>
              <a:rPr lang="en-US" sz="2000" dirty="0">
                <a:solidFill>
                  <a:schemeClr val="bg1"/>
                </a:solidFill>
              </a:rPr>
            </a:br>
            <a:endParaRPr lang="en-US" sz="2000" dirty="0">
              <a:solidFill>
                <a:schemeClr val="bg1"/>
              </a:solidFill>
            </a:endParaRPr>
          </a:p>
          <a:p>
            <a:pPr marL="457200" lvl="0" indent="-317500" algn="l" rtl="0">
              <a:spcBef>
                <a:spcPts val="0"/>
              </a:spcBef>
              <a:spcAft>
                <a:spcPts val="0"/>
              </a:spcAft>
              <a:buClr>
                <a:schemeClr val="bg1"/>
              </a:buClr>
              <a:buSzPts val="1400"/>
              <a:buFont typeface="Wingdings" panose="05000000000000000000" pitchFamily="2" charset="2"/>
              <a:buChar char="q"/>
            </a:pPr>
            <a:r>
              <a:rPr lang="en-US" sz="2000" dirty="0">
                <a:solidFill>
                  <a:schemeClr val="bg1"/>
                </a:solidFill>
              </a:rPr>
              <a:t>This allows us to reduce the physical involvement of the doctor and also time taken to address the issue.</a:t>
            </a:r>
          </a:p>
          <a:p>
            <a:pPr marL="742950" lvl="0" indent="-285750" algn="l" rtl="0">
              <a:spcBef>
                <a:spcPts val="0"/>
              </a:spcBef>
              <a:spcAft>
                <a:spcPts val="0"/>
              </a:spcAft>
              <a:buClr>
                <a:schemeClr val="bg1"/>
              </a:buClr>
              <a:buFont typeface="Wingdings" panose="05000000000000000000" pitchFamily="2" charset="2"/>
              <a:buChar char="q"/>
            </a:pPr>
            <a:endParaRPr lang="en-US" sz="2000" dirty="0">
              <a:solidFill>
                <a:schemeClr val="bg1"/>
              </a:solidFill>
            </a:endParaRPr>
          </a:p>
          <a:p>
            <a:pPr marL="457200" lvl="0" indent="-317500" algn="l" rtl="0">
              <a:spcBef>
                <a:spcPts val="0"/>
              </a:spcBef>
              <a:spcAft>
                <a:spcPts val="0"/>
              </a:spcAft>
              <a:buClr>
                <a:schemeClr val="bg1"/>
              </a:buClr>
              <a:buSzPts val="1400"/>
              <a:buFont typeface="Wingdings" panose="05000000000000000000" pitchFamily="2" charset="2"/>
              <a:buChar char="q"/>
            </a:pPr>
            <a:r>
              <a:rPr lang="en-US" sz="2000" dirty="0">
                <a:solidFill>
                  <a:schemeClr val="bg1"/>
                </a:solidFill>
              </a:rPr>
              <a:t>We also assign nearby hospitals to the rural areas so that hospital to patient ratio can increase.</a:t>
            </a:r>
            <a:br>
              <a:rPr lang="en-US" sz="2000" dirty="0">
                <a:solidFill>
                  <a:schemeClr val="bg1"/>
                </a:solidFill>
              </a:rPr>
            </a:br>
            <a:endParaRPr lang="en-US" sz="2000" dirty="0">
              <a:solidFill>
                <a:schemeClr val="bg1"/>
              </a:solidFill>
            </a:endParaRPr>
          </a:p>
          <a:p>
            <a:pPr marL="457200" lvl="0" indent="-317500" algn="l" rtl="0">
              <a:spcBef>
                <a:spcPts val="0"/>
              </a:spcBef>
              <a:spcAft>
                <a:spcPts val="0"/>
              </a:spcAft>
              <a:buClr>
                <a:schemeClr val="bg1"/>
              </a:buClr>
              <a:buSzPts val="1400"/>
              <a:buFont typeface="Wingdings" panose="05000000000000000000" pitchFamily="2" charset="2"/>
              <a:buChar char="q"/>
            </a:pPr>
            <a:r>
              <a:rPr lang="en-US" sz="2000" dirty="0">
                <a:solidFill>
                  <a:schemeClr val="bg1"/>
                </a:solidFill>
              </a:rPr>
              <a:t>We provide multiple awareness videos for educating rural people about healthcare.</a:t>
            </a:r>
          </a:p>
          <a:p>
            <a:pPr marL="285750" lvl="0" indent="-285750" algn="l" rtl="0">
              <a:spcBef>
                <a:spcPts val="0"/>
              </a:spcBef>
              <a:spcAft>
                <a:spcPts val="0"/>
              </a:spcAft>
              <a:buClr>
                <a:schemeClr val="bg1"/>
              </a:buClr>
              <a:buFont typeface="Wingdings" panose="05000000000000000000" pitchFamily="2" charset="2"/>
              <a:buChar char="q"/>
            </a:pPr>
            <a:endParaRPr lang="en-US" sz="2000" dirty="0">
              <a:solidFill>
                <a:schemeClr val="bg1"/>
              </a:solidFill>
            </a:endParaRPr>
          </a:p>
          <a:p>
            <a:pPr marL="457200" lvl="0" indent="-317500" algn="l" rtl="0">
              <a:spcBef>
                <a:spcPts val="0"/>
              </a:spcBef>
              <a:spcAft>
                <a:spcPts val="0"/>
              </a:spcAft>
              <a:buClr>
                <a:schemeClr val="bg1"/>
              </a:buClr>
              <a:buSzPts val="1400"/>
              <a:buFont typeface="Wingdings" panose="05000000000000000000" pitchFamily="2" charset="2"/>
              <a:buChar char="q"/>
            </a:pPr>
            <a:r>
              <a:rPr lang="en-US" sz="2000" dirty="0">
                <a:solidFill>
                  <a:schemeClr val="bg1"/>
                </a:solidFill>
              </a:rPr>
              <a:t>To cater all these needs we will make an app which would handle all these. </a:t>
            </a:r>
          </a:p>
        </p:txBody>
      </p:sp>
    </p:spTree>
    <p:extLst>
      <p:ext uri="{BB962C8B-B14F-4D97-AF65-F5344CB8AC3E}">
        <p14:creationId xmlns:p14="http://schemas.microsoft.com/office/powerpoint/2010/main" val="3867283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4038600" y="495290"/>
            <a:ext cx="7286605" cy="634323"/>
          </a:xfrm>
        </p:spPr>
        <p:txBody>
          <a:bodyPr/>
          <a:lstStyle/>
          <a:p>
            <a:pPr marL="0" lvl="0" indent="0" algn="l" rtl="0">
              <a:spcBef>
                <a:spcPts val="0"/>
              </a:spcBef>
              <a:spcAft>
                <a:spcPts val="0"/>
              </a:spcAft>
              <a:buNone/>
            </a:pPr>
            <a:r>
              <a:rPr lang="en-IN" dirty="0"/>
              <a:t>APP DESCRIPTION</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30342" y="2606968"/>
            <a:ext cx="2951057" cy="365125"/>
          </a:xfrm>
        </p:spPr>
        <p:txBody>
          <a:bodyPr>
            <a:noAutofit/>
          </a:bodyPr>
          <a:lstStyle/>
          <a:p>
            <a:r>
              <a:rPr lang="en-US" sz="2200" dirty="0"/>
              <a:t>Get consultation</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000092" y="3788854"/>
            <a:ext cx="1162614" cy="116261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2330040" y="4951468"/>
            <a:ext cx="2502719" cy="365125"/>
          </a:xfrm>
        </p:spPr>
        <p:txBody>
          <a:bodyPr>
            <a:noAutofit/>
          </a:bodyPr>
          <a:lstStyle/>
          <a:p>
            <a:r>
              <a:rPr lang="en-US" sz="2200" dirty="0"/>
              <a:t>Medicine store</a:t>
            </a:r>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564258" y="1294102"/>
            <a:ext cx="1162613" cy="1162613"/>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4939442" y="2661176"/>
            <a:ext cx="2383765" cy="365125"/>
          </a:xfrm>
        </p:spPr>
        <p:txBody>
          <a:bodyPr>
            <a:noAutofit/>
          </a:bodyPr>
          <a:lstStyle/>
          <a:p>
            <a:r>
              <a:rPr lang="en-US" sz="2200" dirty="0"/>
              <a:t>Emergency</a:t>
            </a:r>
          </a:p>
          <a:p>
            <a:r>
              <a:rPr lang="en-US" sz="2200" dirty="0"/>
              <a:t>Situation</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036251" y="2789530"/>
            <a:ext cx="2383765" cy="365125"/>
          </a:xfrm>
        </p:spPr>
        <p:txBody>
          <a:bodyPr>
            <a:noAutofit/>
          </a:bodyPr>
          <a:lstStyle/>
          <a:p>
            <a:r>
              <a:rPr lang="en-US" sz="2200" dirty="0"/>
              <a:t>Reminders</a:t>
            </a:r>
          </a:p>
        </p:txBody>
      </p:sp>
      <p:sp>
        <p:nvSpPr>
          <p:cNvPr id="5" name="Text Placeholder 22">
            <a:extLst>
              <a:ext uri="{FF2B5EF4-FFF2-40B4-BE49-F238E27FC236}">
                <a16:creationId xmlns:a16="http://schemas.microsoft.com/office/drawing/2014/main" id="{9EB6D315-CFF8-3AB1-17BB-4A0F6E9DE537}"/>
              </a:ext>
            </a:extLst>
          </p:cNvPr>
          <p:cNvSpPr txBox="1">
            <a:spLocks/>
          </p:cNvSpPr>
          <p:nvPr/>
        </p:nvSpPr>
        <p:spPr>
          <a:xfrm>
            <a:off x="3408617" y="3639417"/>
            <a:ext cx="2502719"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TextBox 6">
            <a:extLst>
              <a:ext uri="{FF2B5EF4-FFF2-40B4-BE49-F238E27FC236}">
                <a16:creationId xmlns:a16="http://schemas.microsoft.com/office/drawing/2014/main" id="{1221A848-3C36-096F-7D6D-E73DBF049DF4}"/>
              </a:ext>
            </a:extLst>
          </p:cNvPr>
          <p:cNvSpPr txBox="1"/>
          <p:nvPr/>
        </p:nvSpPr>
        <p:spPr>
          <a:xfrm>
            <a:off x="5324016" y="4951468"/>
            <a:ext cx="6096000" cy="701731"/>
          </a:xfrm>
          <a:prstGeom prst="rect">
            <a:avLst/>
          </a:prstGeom>
          <a:noFill/>
        </p:spPr>
        <p:txBody>
          <a:bodyPr wrap="square">
            <a:spAutoFit/>
          </a:bodyPr>
          <a:lstStyle/>
          <a:p>
            <a:pPr algn="ctr">
              <a:lnSpc>
                <a:spcPct val="90000"/>
              </a:lnSpc>
              <a:spcBef>
                <a:spcPts val="1000"/>
              </a:spcBef>
            </a:pPr>
            <a:r>
              <a:rPr lang="en-US" sz="2200" cap="all" spc="200" dirty="0">
                <a:solidFill>
                  <a:schemeClr val="accent5"/>
                </a:solidFill>
                <a:latin typeface="+mj-lt"/>
                <a:cs typeface="Posterama" panose="020B0504020200020000" pitchFamily="34" charset="0"/>
              </a:rPr>
              <a:t>Exercise </a:t>
            </a:r>
            <a:br>
              <a:rPr lang="en-US" sz="2200" cap="all" spc="200" dirty="0">
                <a:solidFill>
                  <a:schemeClr val="accent5"/>
                </a:solidFill>
                <a:latin typeface="+mj-lt"/>
                <a:cs typeface="Posterama" panose="020B0504020200020000" pitchFamily="34" charset="0"/>
              </a:rPr>
            </a:br>
            <a:r>
              <a:rPr lang="en-US" sz="2200" cap="all" spc="200" dirty="0">
                <a:solidFill>
                  <a:schemeClr val="accent5"/>
                </a:solidFill>
                <a:latin typeface="+mj-lt"/>
                <a:cs typeface="Posterama" panose="020B0504020200020000" pitchFamily="34" charset="0"/>
              </a:rPr>
              <a:t>record</a:t>
            </a:r>
          </a:p>
        </p:txBody>
      </p:sp>
      <p:pic>
        <p:nvPicPr>
          <p:cNvPr id="34" name="Graphic 33" descr="Alarm clock with solid fill">
            <a:extLst>
              <a:ext uri="{FF2B5EF4-FFF2-40B4-BE49-F238E27FC236}">
                <a16:creationId xmlns:a16="http://schemas.microsoft.com/office/drawing/2014/main" id="{745E176E-F347-7480-FE43-3654A0CF1D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3858" y="1495232"/>
            <a:ext cx="1162614" cy="1162614"/>
          </a:xfrm>
          <a:prstGeom prst="rect">
            <a:avLst/>
          </a:prstGeom>
        </p:spPr>
      </p:pic>
      <p:pic>
        <p:nvPicPr>
          <p:cNvPr id="36" name="Graphic 35" descr="Ambulance outline">
            <a:extLst>
              <a:ext uri="{FF2B5EF4-FFF2-40B4-BE49-F238E27FC236}">
                <a16:creationId xmlns:a16="http://schemas.microsoft.com/office/drawing/2014/main" id="{A38DC0FE-0EBB-E034-38EF-3A693467B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4693" y="1479684"/>
            <a:ext cx="1162613" cy="1193709"/>
          </a:xfrm>
          <a:prstGeom prst="rect">
            <a:avLst/>
          </a:prstGeom>
        </p:spPr>
      </p:pic>
      <p:pic>
        <p:nvPicPr>
          <p:cNvPr id="38" name="Graphic 37" descr="Run outline">
            <a:extLst>
              <a:ext uri="{FF2B5EF4-FFF2-40B4-BE49-F238E27FC236}">
                <a16:creationId xmlns:a16="http://schemas.microsoft.com/office/drawing/2014/main" id="{817E4DAC-78D3-0B69-8E00-5747254ACD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26828" y="3912961"/>
            <a:ext cx="914400" cy="914400"/>
          </a:xfrm>
          <a:prstGeom prst="rect">
            <a:avLst/>
          </a:prstGeom>
        </p:spPr>
      </p:pic>
    </p:spTree>
    <p:extLst>
      <p:ext uri="{BB962C8B-B14F-4D97-AF65-F5344CB8AC3E}">
        <p14:creationId xmlns:p14="http://schemas.microsoft.com/office/powerpoint/2010/main" val="2378828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903431" y="371262"/>
            <a:ext cx="5563715" cy="2743878"/>
          </a:xfrm>
        </p:spPr>
        <p:txBody>
          <a:bodyPr/>
          <a:lstStyle/>
          <a:p>
            <a:r>
              <a:rPr lang="en-US" noProof="0" dirty="0"/>
              <a:t>Get consultation</a:t>
            </a:r>
            <a:endParaRPr lang="en-US" dirty="0"/>
          </a:p>
        </p:txBody>
      </p:sp>
      <p:sp>
        <p:nvSpPr>
          <p:cNvPr id="3" name="TextBox 2">
            <a:extLst>
              <a:ext uri="{FF2B5EF4-FFF2-40B4-BE49-F238E27FC236}">
                <a16:creationId xmlns:a16="http://schemas.microsoft.com/office/drawing/2014/main" id="{B787FCBC-8FCF-5BA5-5374-3108572D6A6A}"/>
              </a:ext>
            </a:extLst>
          </p:cNvPr>
          <p:cNvSpPr txBox="1"/>
          <p:nvPr/>
        </p:nvSpPr>
        <p:spPr>
          <a:xfrm>
            <a:off x="903431" y="1366162"/>
            <a:ext cx="10657114" cy="4801314"/>
          </a:xfrm>
          <a:prstGeom prst="rect">
            <a:avLst/>
          </a:prstGeom>
          <a:noFill/>
        </p:spPr>
        <p:txBody>
          <a:bodyPr wrap="square">
            <a:spAutoFit/>
          </a:bodyPr>
          <a:lstStyle/>
          <a:p>
            <a:pPr lvl="0" algn="l" rtl="0">
              <a:spcBef>
                <a:spcPts val="0"/>
              </a:spcBef>
              <a:spcAft>
                <a:spcPts val="0"/>
              </a:spcAft>
            </a:pPr>
            <a:r>
              <a:rPr lang="en" dirty="0">
                <a:solidFill>
                  <a:schemeClr val="bg1"/>
                </a:solidFill>
              </a:rPr>
              <a:t>The patient should enter his/her symptoms here. He/She can enter in the form of text, audio,video,photo,etc.</a:t>
            </a:r>
          </a:p>
          <a:p>
            <a:pPr lvl="0" algn="l" rtl="0">
              <a:spcBef>
                <a:spcPts val="0"/>
              </a:spcBef>
              <a:spcAft>
                <a:spcPts val="0"/>
              </a:spcAft>
            </a:pPr>
            <a:endParaRPr lang="en" dirty="0">
              <a:solidFill>
                <a:schemeClr val="bg1"/>
              </a:solidFill>
            </a:endParaRPr>
          </a:p>
          <a:p>
            <a:pPr lvl="0" algn="l" rtl="0">
              <a:spcBef>
                <a:spcPts val="0"/>
              </a:spcBef>
              <a:spcAft>
                <a:spcPts val="0"/>
              </a:spcAft>
            </a:pPr>
            <a:r>
              <a:rPr lang="en" dirty="0">
                <a:solidFill>
                  <a:schemeClr val="bg1"/>
                </a:solidFill>
              </a:rPr>
              <a:t>From our recorded database we will search for the video which best matches to the entered symptoms and we will list down all such videos.</a:t>
            </a:r>
          </a:p>
          <a:p>
            <a:pPr lvl="0" algn="l" rtl="0">
              <a:spcBef>
                <a:spcPts val="0"/>
              </a:spcBef>
              <a:spcAft>
                <a:spcPts val="0"/>
              </a:spcAft>
            </a:pPr>
            <a:endParaRPr lang="en" dirty="0">
              <a:solidFill>
                <a:schemeClr val="bg1"/>
              </a:solidFill>
            </a:endParaRPr>
          </a:p>
          <a:p>
            <a:pPr lvl="0" algn="l" rtl="0">
              <a:spcBef>
                <a:spcPts val="0"/>
              </a:spcBef>
              <a:spcAft>
                <a:spcPts val="0"/>
              </a:spcAft>
            </a:pPr>
            <a:r>
              <a:rPr lang="en" dirty="0">
                <a:solidFill>
                  <a:schemeClr val="bg1"/>
                </a:solidFill>
              </a:rPr>
              <a:t>We will try to list videos with respect to his/her nearest location consulting, increasing the chances of videos in the patients native language so that he/she can understand the video properly. </a:t>
            </a:r>
          </a:p>
          <a:p>
            <a:pPr lvl="0" algn="l" rtl="0">
              <a:spcBef>
                <a:spcPts val="0"/>
              </a:spcBef>
              <a:spcAft>
                <a:spcPts val="0"/>
              </a:spcAft>
            </a:pPr>
            <a:endParaRPr lang="en" dirty="0">
              <a:solidFill>
                <a:schemeClr val="bg1"/>
              </a:solidFill>
            </a:endParaRPr>
          </a:p>
          <a:p>
            <a:pPr lvl="0" algn="l" rtl="0">
              <a:spcBef>
                <a:spcPts val="0"/>
              </a:spcBef>
              <a:spcAft>
                <a:spcPts val="0"/>
              </a:spcAft>
            </a:pPr>
            <a:r>
              <a:rPr lang="en" dirty="0">
                <a:solidFill>
                  <a:schemeClr val="bg1"/>
                </a:solidFill>
              </a:rPr>
              <a:t>If the patient is not satisfied with the video he/she can opt for online/offline consultation with the doctor.</a:t>
            </a:r>
          </a:p>
          <a:p>
            <a:pPr lvl="0" algn="l" rtl="0">
              <a:spcBef>
                <a:spcPts val="0"/>
              </a:spcBef>
              <a:spcAft>
                <a:spcPts val="0"/>
              </a:spcAft>
            </a:pPr>
            <a:endParaRPr lang="en" dirty="0">
              <a:solidFill>
                <a:schemeClr val="bg1"/>
              </a:solidFill>
            </a:endParaRPr>
          </a:p>
          <a:p>
            <a:pPr lvl="0" algn="l" rtl="0">
              <a:spcBef>
                <a:spcPts val="0"/>
              </a:spcBef>
              <a:spcAft>
                <a:spcPts val="0"/>
              </a:spcAft>
            </a:pPr>
            <a:r>
              <a:rPr lang="en" dirty="0">
                <a:solidFill>
                  <a:schemeClr val="bg1"/>
                </a:solidFill>
              </a:rPr>
              <a:t>In the online mode, we will provide a list of doctors according to type of disease. The patient can fix the appointment by choosing from the given list. </a:t>
            </a:r>
          </a:p>
          <a:p>
            <a:pPr lvl="0" algn="l" rtl="0">
              <a:spcBef>
                <a:spcPts val="0"/>
              </a:spcBef>
              <a:spcAft>
                <a:spcPts val="0"/>
              </a:spcAft>
            </a:pPr>
            <a:endParaRPr lang="en" dirty="0">
              <a:solidFill>
                <a:schemeClr val="bg1"/>
              </a:solidFill>
            </a:endParaRPr>
          </a:p>
          <a:p>
            <a:pPr lvl="0" algn="l" rtl="0">
              <a:spcBef>
                <a:spcPts val="0"/>
              </a:spcBef>
              <a:spcAft>
                <a:spcPts val="0"/>
              </a:spcAft>
            </a:pPr>
            <a:r>
              <a:rPr lang="en" dirty="0">
                <a:solidFill>
                  <a:schemeClr val="bg1"/>
                </a:solidFill>
              </a:rPr>
              <a:t>In the offline mode we provide list of appointments of the hospital with distance and rating of the hospital.</a:t>
            </a:r>
          </a:p>
          <a:p>
            <a:pPr lvl="0" algn="l" rtl="0">
              <a:spcBef>
                <a:spcPts val="0"/>
              </a:spcBef>
              <a:spcAft>
                <a:spcPts val="0"/>
              </a:spcAft>
            </a:pPr>
            <a:endParaRPr lang="en" dirty="0">
              <a:solidFill>
                <a:schemeClr val="bg1"/>
              </a:solidFill>
            </a:endParaRPr>
          </a:p>
          <a:p>
            <a:pPr lvl="0" algn="l" rtl="0">
              <a:spcBef>
                <a:spcPts val="0"/>
              </a:spcBef>
              <a:spcAft>
                <a:spcPts val="0"/>
              </a:spcAft>
            </a:pPr>
            <a:endParaRPr lang="en" dirty="0">
              <a:solidFill>
                <a:schemeClr val="bg1"/>
              </a:solidFill>
            </a:endParaRPr>
          </a:p>
        </p:txBody>
      </p:sp>
      <p:pic>
        <p:nvPicPr>
          <p:cNvPr id="6" name="Graphic 5" descr="Arrow: Rotate left outline">
            <a:extLst>
              <a:ext uri="{FF2B5EF4-FFF2-40B4-BE49-F238E27FC236}">
                <a16:creationId xmlns:a16="http://schemas.microsoft.com/office/drawing/2014/main" id="{6BF50DE4-7A35-1BC0-5F1B-C7CFF6858B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49457">
            <a:off x="174251" y="1743199"/>
            <a:ext cx="914400" cy="914400"/>
          </a:xfrm>
          <a:prstGeom prst="rect">
            <a:avLst/>
          </a:prstGeom>
        </p:spPr>
      </p:pic>
      <p:pic>
        <p:nvPicPr>
          <p:cNvPr id="11" name="Graphic 10" descr="Arrow: Rotate left outline">
            <a:extLst>
              <a:ext uri="{FF2B5EF4-FFF2-40B4-BE49-F238E27FC236}">
                <a16:creationId xmlns:a16="http://schemas.microsoft.com/office/drawing/2014/main" id="{DA95B496-A66B-A3BF-00F4-E959BC2EB5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796200" flipH="1">
            <a:off x="11038805" y="2479383"/>
            <a:ext cx="984407" cy="984407"/>
          </a:xfrm>
          <a:prstGeom prst="rect">
            <a:avLst/>
          </a:prstGeom>
        </p:spPr>
      </p:pic>
      <p:pic>
        <p:nvPicPr>
          <p:cNvPr id="12" name="Graphic 11" descr="Arrow: Rotate left outline">
            <a:extLst>
              <a:ext uri="{FF2B5EF4-FFF2-40B4-BE49-F238E27FC236}">
                <a16:creationId xmlns:a16="http://schemas.microsoft.com/office/drawing/2014/main" id="{A33AAFF2-841F-242A-B1D0-BC857373E3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09907">
            <a:off x="125228" y="3304626"/>
            <a:ext cx="963250" cy="963250"/>
          </a:xfrm>
          <a:prstGeom prst="rect">
            <a:avLst/>
          </a:prstGeom>
        </p:spPr>
      </p:pic>
      <p:pic>
        <p:nvPicPr>
          <p:cNvPr id="13" name="Graphic 12" descr="Arrow: Rotate left outline">
            <a:extLst>
              <a:ext uri="{FF2B5EF4-FFF2-40B4-BE49-F238E27FC236}">
                <a16:creationId xmlns:a16="http://schemas.microsoft.com/office/drawing/2014/main" id="{AC1555B6-92B7-DD48-8810-29593630FA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796200" flipH="1">
            <a:off x="11158449" y="3939827"/>
            <a:ext cx="818622" cy="818622"/>
          </a:xfrm>
          <a:prstGeom prst="rect">
            <a:avLst/>
          </a:prstGeom>
        </p:spPr>
      </p:pic>
      <p:pic>
        <p:nvPicPr>
          <p:cNvPr id="14" name="Graphic 13" descr="Arrow: Rotate left outline">
            <a:extLst>
              <a:ext uri="{FF2B5EF4-FFF2-40B4-BE49-F238E27FC236}">
                <a16:creationId xmlns:a16="http://schemas.microsoft.com/office/drawing/2014/main" id="{B09DEC22-44B5-F6ED-8E53-980F94F3D3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794159">
            <a:off x="234178" y="4699702"/>
            <a:ext cx="805906" cy="805906"/>
          </a:xfrm>
          <a:prstGeom prst="rect">
            <a:avLst/>
          </a:prstGeom>
        </p:spPr>
      </p:pic>
    </p:spTree>
    <p:extLst>
      <p:ext uri="{BB962C8B-B14F-4D97-AF65-F5344CB8AC3E}">
        <p14:creationId xmlns:p14="http://schemas.microsoft.com/office/powerpoint/2010/main" val="2241782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87FCBC-8FCF-5BA5-5374-3108572D6A6A}"/>
              </a:ext>
            </a:extLst>
          </p:cNvPr>
          <p:cNvSpPr txBox="1"/>
          <p:nvPr/>
        </p:nvSpPr>
        <p:spPr>
          <a:xfrm>
            <a:off x="910646" y="1409336"/>
            <a:ext cx="10657114" cy="4247317"/>
          </a:xfrm>
          <a:prstGeom prst="rect">
            <a:avLst/>
          </a:prstGeom>
          <a:noFill/>
        </p:spPr>
        <p:txBody>
          <a:bodyPr wrap="square">
            <a:spAutoFit/>
          </a:bodyPr>
          <a:lstStyle/>
          <a:p>
            <a:r>
              <a:rPr lang="en-IN" dirty="0">
                <a:solidFill>
                  <a:schemeClr val="bg1"/>
                </a:solidFill>
                <a:sym typeface="Wingdings" panose="05000000000000000000" pitchFamily="2" charset="2"/>
              </a:rPr>
              <a:t>The medicine doses can be directly linked to the reminder section of the app as prescribed by the doctor in video but since the heavy medicines cannot be assigned to the patient if the match is not very close to 100% as they may lead to side-effects.</a:t>
            </a:r>
            <a:br>
              <a:rPr lang="en-IN" dirty="0">
                <a:solidFill>
                  <a:schemeClr val="bg1"/>
                </a:solidFill>
                <a:sym typeface="Wingdings" panose="05000000000000000000" pitchFamily="2" charset="2"/>
              </a:rPr>
            </a:br>
            <a:endParaRPr lang="en-IN" dirty="0">
              <a:solidFill>
                <a:schemeClr val="bg1"/>
              </a:solidFill>
              <a:sym typeface="Wingdings" panose="05000000000000000000" pitchFamily="2" charset="2"/>
            </a:endParaRPr>
          </a:p>
          <a:p>
            <a:endParaRPr lang="en-IN" dirty="0">
              <a:solidFill>
                <a:schemeClr val="bg1"/>
              </a:solidFill>
              <a:sym typeface="Wingdings" panose="05000000000000000000" pitchFamily="2" charset="2"/>
            </a:endParaRPr>
          </a:p>
          <a:p>
            <a:r>
              <a:rPr lang="en-IN" dirty="0">
                <a:solidFill>
                  <a:schemeClr val="bg1"/>
                </a:solidFill>
                <a:sym typeface="Wingdings" panose="05000000000000000000" pitchFamily="2" charset="2"/>
              </a:rPr>
              <a:t>For this in our scheme, the doctors can level the medicines according to light and heavy/antibiotic,</a:t>
            </a:r>
          </a:p>
          <a:p>
            <a:r>
              <a:rPr lang="en-IN" dirty="0">
                <a:solidFill>
                  <a:schemeClr val="bg1"/>
                </a:solidFill>
                <a:sym typeface="Wingdings" panose="05000000000000000000" pitchFamily="2" charset="2"/>
              </a:rPr>
              <a:t>So that the light medicines are assigned to the patient whose problem is like the video problem. </a:t>
            </a:r>
            <a:br>
              <a:rPr lang="en-IN" dirty="0">
                <a:solidFill>
                  <a:schemeClr val="bg1"/>
                </a:solidFill>
                <a:sym typeface="Wingdings" panose="05000000000000000000" pitchFamily="2" charset="2"/>
              </a:rPr>
            </a:br>
            <a:endParaRPr lang="en-IN" dirty="0">
              <a:solidFill>
                <a:schemeClr val="bg1"/>
              </a:solidFill>
              <a:sym typeface="Wingdings" panose="05000000000000000000" pitchFamily="2" charset="2"/>
            </a:endParaRPr>
          </a:p>
          <a:p>
            <a:br>
              <a:rPr lang="en-IN" dirty="0">
                <a:solidFill>
                  <a:schemeClr val="bg1"/>
                </a:solidFill>
                <a:sym typeface="Wingdings" panose="05000000000000000000" pitchFamily="2" charset="2"/>
              </a:rPr>
            </a:br>
            <a:r>
              <a:rPr lang="en-IN" dirty="0">
                <a:solidFill>
                  <a:schemeClr val="bg1"/>
                </a:solidFill>
                <a:sym typeface="Wingdings" panose="05000000000000000000" pitchFamily="2" charset="2"/>
              </a:rPr>
              <a:t>For heavy medicines he/she can visit the hospital. i.e. if he/she feels somewhat more ill in near days.</a:t>
            </a:r>
          </a:p>
          <a:p>
            <a:pPr lvl="0" algn="l" rtl="0">
              <a:spcBef>
                <a:spcPts val="0"/>
              </a:spcBef>
              <a:spcAft>
                <a:spcPts val="0"/>
              </a:spcAft>
            </a:pPr>
            <a:endParaRPr lang="en" dirty="0">
              <a:solidFill>
                <a:schemeClr val="bg1"/>
              </a:solidFill>
            </a:endParaRPr>
          </a:p>
          <a:p>
            <a:pPr lvl="0" algn="l" rtl="0">
              <a:spcBef>
                <a:spcPts val="0"/>
              </a:spcBef>
              <a:spcAft>
                <a:spcPts val="0"/>
              </a:spcAft>
            </a:pPr>
            <a:endParaRPr lang="en" dirty="0">
              <a:solidFill>
                <a:schemeClr val="bg1"/>
              </a:solidFill>
            </a:endParaRPr>
          </a:p>
          <a:p>
            <a:pPr lvl="0" algn="l" rtl="0">
              <a:spcBef>
                <a:spcPts val="0"/>
              </a:spcBef>
              <a:spcAft>
                <a:spcPts val="0"/>
              </a:spcAft>
            </a:pPr>
            <a:endParaRPr lang="en" dirty="0">
              <a:solidFill>
                <a:schemeClr val="bg1"/>
              </a:solidFill>
            </a:endParaRPr>
          </a:p>
          <a:p>
            <a:pPr lvl="0" algn="l" rtl="0">
              <a:spcBef>
                <a:spcPts val="0"/>
              </a:spcBef>
              <a:spcAft>
                <a:spcPts val="0"/>
              </a:spcAft>
            </a:pPr>
            <a:endParaRPr lang="en" dirty="0">
              <a:solidFill>
                <a:schemeClr val="bg1"/>
              </a:solidFill>
            </a:endParaRPr>
          </a:p>
          <a:p>
            <a:pPr lvl="0" algn="l" rtl="0">
              <a:spcBef>
                <a:spcPts val="0"/>
              </a:spcBef>
              <a:spcAft>
                <a:spcPts val="0"/>
              </a:spcAft>
            </a:pPr>
            <a:endParaRPr lang="en" dirty="0">
              <a:solidFill>
                <a:schemeClr val="bg1"/>
              </a:solidFill>
            </a:endParaRPr>
          </a:p>
        </p:txBody>
      </p:sp>
      <p:pic>
        <p:nvPicPr>
          <p:cNvPr id="6" name="Graphic 5" descr="Arrow: Rotate left outline">
            <a:extLst>
              <a:ext uri="{FF2B5EF4-FFF2-40B4-BE49-F238E27FC236}">
                <a16:creationId xmlns:a16="http://schemas.microsoft.com/office/drawing/2014/main" id="{6BF50DE4-7A35-1BC0-5F1B-C7CFF6858B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949457">
            <a:off x="189312" y="2011429"/>
            <a:ext cx="914400" cy="914400"/>
          </a:xfrm>
          <a:prstGeom prst="rect">
            <a:avLst/>
          </a:prstGeom>
        </p:spPr>
      </p:pic>
      <p:pic>
        <p:nvPicPr>
          <p:cNvPr id="11" name="Graphic 10" descr="Arrow: Rotate left outline">
            <a:extLst>
              <a:ext uri="{FF2B5EF4-FFF2-40B4-BE49-F238E27FC236}">
                <a16:creationId xmlns:a16="http://schemas.microsoft.com/office/drawing/2014/main" id="{DA95B496-A66B-A3BF-00F4-E959BC2EB5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3796200" flipH="1">
            <a:off x="10689402" y="3040790"/>
            <a:ext cx="984407" cy="984407"/>
          </a:xfrm>
          <a:prstGeom prst="rect">
            <a:avLst/>
          </a:prstGeom>
        </p:spPr>
      </p:pic>
    </p:spTree>
    <p:extLst>
      <p:ext uri="{BB962C8B-B14F-4D97-AF65-F5344CB8AC3E}">
        <p14:creationId xmlns:p14="http://schemas.microsoft.com/office/powerpoint/2010/main" val="35208731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139</TotalTime>
  <Words>1037</Words>
  <Application>Microsoft Office PowerPoint</Application>
  <PresentationFormat>Widescreen</PresentationFormat>
  <Paragraphs>103</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Bierstadt</vt:lpstr>
      <vt:lpstr>Calibri</vt:lpstr>
      <vt:lpstr>Comic Sans MS</vt:lpstr>
      <vt:lpstr>Courier New</vt:lpstr>
      <vt:lpstr>Posterama</vt:lpstr>
      <vt:lpstr>Posterama (Headings)</vt:lpstr>
      <vt:lpstr>Posterama Bold</vt:lpstr>
      <vt:lpstr>Wingdings</vt:lpstr>
      <vt:lpstr>Office Theme</vt:lpstr>
      <vt:lpstr>Health care app</vt:lpstr>
      <vt:lpstr>About us</vt:lpstr>
      <vt:lpstr>Problems</vt:lpstr>
      <vt:lpstr>Basis of Idea </vt:lpstr>
      <vt:lpstr>Basis of Idea </vt:lpstr>
      <vt:lpstr>Solution</vt:lpstr>
      <vt:lpstr>APP DESCRIPTION</vt:lpstr>
      <vt:lpstr>Get consultation</vt:lpstr>
      <vt:lpstr>PowerPoint Presentation</vt:lpstr>
      <vt:lpstr>Emergency situation</vt:lpstr>
      <vt:lpstr>Reminders</vt:lpstr>
      <vt:lpstr>Medicine Store</vt:lpstr>
      <vt:lpstr>Exercise record</vt:lpstr>
      <vt:lpstr>APP Prototype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yash.p. kawade</dc:creator>
  <cp:lastModifiedBy>yash.p. kawade</cp:lastModifiedBy>
  <cp:revision>3</cp:revision>
  <dcterms:created xsi:type="dcterms:W3CDTF">2022-10-23T04:30:14Z</dcterms:created>
  <dcterms:modified xsi:type="dcterms:W3CDTF">2022-10-23T06:49:41Z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